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handoutMasterIdLst>
    <p:handoutMasterId r:id="rId79"/>
  </p:handoutMasterIdLst>
  <p:sldIdLst>
    <p:sldId id="296" r:id="rId2"/>
    <p:sldId id="376" r:id="rId3"/>
    <p:sldId id="297" r:id="rId4"/>
    <p:sldId id="306" r:id="rId5"/>
    <p:sldId id="278" r:id="rId6"/>
    <p:sldId id="300" r:id="rId7"/>
    <p:sldId id="275" r:id="rId8"/>
    <p:sldId id="301" r:id="rId9"/>
    <p:sldId id="314" r:id="rId10"/>
    <p:sldId id="315" r:id="rId11"/>
    <p:sldId id="291" r:id="rId12"/>
    <p:sldId id="351" r:id="rId13"/>
    <p:sldId id="348" r:id="rId14"/>
    <p:sldId id="350" r:id="rId15"/>
    <p:sldId id="349" r:id="rId16"/>
    <p:sldId id="352" r:id="rId17"/>
    <p:sldId id="377" r:id="rId18"/>
    <p:sldId id="367" r:id="rId19"/>
    <p:sldId id="353" r:id="rId20"/>
    <p:sldId id="335" r:id="rId21"/>
    <p:sldId id="355" r:id="rId22"/>
    <p:sldId id="357" r:id="rId23"/>
    <p:sldId id="356" r:id="rId24"/>
    <p:sldId id="366" r:id="rId25"/>
    <p:sldId id="332" r:id="rId26"/>
    <p:sldId id="333" r:id="rId27"/>
    <p:sldId id="336" r:id="rId28"/>
    <p:sldId id="337" r:id="rId29"/>
    <p:sldId id="339" r:id="rId30"/>
    <p:sldId id="340" r:id="rId31"/>
    <p:sldId id="368" r:id="rId32"/>
    <p:sldId id="379" r:id="rId33"/>
    <p:sldId id="369" r:id="rId34"/>
    <p:sldId id="341" r:id="rId35"/>
    <p:sldId id="342" r:id="rId36"/>
    <p:sldId id="329" r:id="rId37"/>
    <p:sldId id="345" r:id="rId38"/>
    <p:sldId id="344" r:id="rId39"/>
    <p:sldId id="330" r:id="rId40"/>
    <p:sldId id="347" r:id="rId41"/>
    <p:sldId id="331" r:id="rId42"/>
    <p:sldId id="359" r:id="rId43"/>
    <p:sldId id="370" r:id="rId44"/>
    <p:sldId id="371" r:id="rId45"/>
    <p:sldId id="361" r:id="rId46"/>
    <p:sldId id="374" r:id="rId47"/>
    <p:sldId id="373" r:id="rId48"/>
    <p:sldId id="388" r:id="rId49"/>
    <p:sldId id="381" r:id="rId50"/>
    <p:sldId id="375" r:id="rId51"/>
    <p:sldId id="362" r:id="rId52"/>
    <p:sldId id="363" r:id="rId53"/>
    <p:sldId id="365" r:id="rId54"/>
    <p:sldId id="383" r:id="rId55"/>
    <p:sldId id="389" r:id="rId56"/>
    <p:sldId id="380" r:id="rId57"/>
    <p:sldId id="384" r:id="rId58"/>
    <p:sldId id="390" r:id="rId59"/>
    <p:sldId id="385" r:id="rId60"/>
    <p:sldId id="399" r:id="rId61"/>
    <p:sldId id="398" r:id="rId62"/>
    <p:sldId id="382" r:id="rId63"/>
    <p:sldId id="391" r:id="rId64"/>
    <p:sldId id="392" r:id="rId65"/>
    <p:sldId id="396" r:id="rId66"/>
    <p:sldId id="397" r:id="rId67"/>
    <p:sldId id="395" r:id="rId68"/>
    <p:sldId id="394" r:id="rId69"/>
    <p:sldId id="393" r:id="rId70"/>
    <p:sldId id="328" r:id="rId71"/>
    <p:sldId id="320" r:id="rId72"/>
    <p:sldId id="321" r:id="rId73"/>
    <p:sldId id="322" r:id="rId74"/>
    <p:sldId id="323" r:id="rId75"/>
    <p:sldId id="324" r:id="rId76"/>
    <p:sldId id="325" r:id="rId77"/>
  </p:sldIdLst>
  <p:sldSz cx="9144000" cy="6858000" type="screen4x3"/>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8" d="100"/>
          <a:sy n="118" d="100"/>
        </p:scale>
        <p:origin x="-143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D20B9F39-7057-4945-8CEF-DAA3A5FD355B}" type="datetimeFigureOut">
              <a:rPr lang="en-US" smtClean="0"/>
              <a:pPr/>
              <a:t>9/23/2015</a:t>
            </a:fld>
            <a:endParaRPr lang="en-NZ"/>
          </a:p>
        </p:txBody>
      </p:sp>
      <p:sp>
        <p:nvSpPr>
          <p:cNvPr id="4" name="Footer Placeholder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lang="en-NZ"/>
          </a:p>
        </p:txBody>
      </p:sp>
      <p:sp>
        <p:nvSpPr>
          <p:cNvPr id="5" name="Slide Number Placehold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0FE5DCA9-C9BD-46DD-B0E1-58BAFCAE1E1F}" type="slidenum">
              <a:rPr lang="en-NZ" smtClean="0"/>
              <a:pPr/>
              <a:t>‹#›</a:t>
            </a:fld>
            <a:endParaRPr lang="en-NZ"/>
          </a:p>
        </p:txBody>
      </p:sp>
    </p:spTree>
    <p:extLst>
      <p:ext uri="{BB962C8B-B14F-4D97-AF65-F5344CB8AC3E}">
        <p14:creationId xmlns:p14="http://schemas.microsoft.com/office/powerpoint/2010/main" val="1597858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70014ADA-5486-4A0C-9FC7-6E7148FBECF5}" type="datetimeFigureOut">
              <a:rPr lang="en-US" smtClean="0"/>
              <a:pPr/>
              <a:t>9/23/2015</a:t>
            </a:fld>
            <a:endParaRPr lang="en-NZ"/>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66909" y="4715153"/>
            <a:ext cx="5335270" cy="44669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6" name="Footer Placehold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14F2D11F-8A89-4FF5-A07F-A02FFB724CA8}" type="slidenum">
              <a:rPr lang="en-NZ" smtClean="0"/>
              <a:pPr/>
              <a:t>‹#›</a:t>
            </a:fld>
            <a:endParaRPr lang="en-NZ"/>
          </a:p>
        </p:txBody>
      </p:sp>
    </p:spTree>
    <p:extLst>
      <p:ext uri="{BB962C8B-B14F-4D97-AF65-F5344CB8AC3E}">
        <p14:creationId xmlns:p14="http://schemas.microsoft.com/office/powerpoint/2010/main" val="3145932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NZ"/>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3C1AFD96-A5A8-419F-ACB6-54B40B5BAF6A}" type="datetimeFigureOut">
              <a:rPr lang="en-US" smtClean="0"/>
              <a:pPr/>
              <a:t>9/23/2015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87666FAE-71BD-4E35-8FB6-86103444534F}" type="slidenum">
              <a:rPr lang="en-NZ" smtClean="0"/>
              <a:pPr/>
              <a:t>‹#›</a:t>
            </a:fld>
            <a:endParaRPr lang="en-N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3C1AFD96-A5A8-419F-ACB6-54B40B5BAF6A}" type="datetimeFigureOut">
              <a:rPr lang="en-US" smtClean="0"/>
              <a:pPr/>
              <a:t>9/23/2015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87666FAE-71BD-4E35-8FB6-86103444534F}" type="slidenum">
              <a:rPr lang="en-NZ" smtClean="0"/>
              <a:pPr/>
              <a:t>‹#›</a:t>
            </a:fld>
            <a:endParaRPr lang="en-N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N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1AFD96-A5A8-419F-ACB6-54B40B5BAF6A}" type="datetimeFigureOut">
              <a:rPr lang="en-US" smtClean="0"/>
              <a:pPr/>
              <a:t>9/23/2015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87666FAE-71BD-4E35-8FB6-86103444534F}" type="slidenum">
              <a:rPr lang="en-NZ" smtClean="0"/>
              <a:pPr/>
              <a:t>‹#›</a:t>
            </a:fld>
            <a:endParaRPr lang="en-N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3C1AFD96-A5A8-419F-ACB6-54B40B5BAF6A}" type="datetimeFigureOut">
              <a:rPr lang="en-US" smtClean="0"/>
              <a:pPr/>
              <a:t>9/23/2015</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87666FAE-71BD-4E35-8FB6-86103444534F}" type="slidenum">
              <a:rPr lang="en-NZ" smtClean="0"/>
              <a:pPr/>
              <a:t>‹#›</a:t>
            </a:fld>
            <a:endParaRPr lang="en-N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N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3C1AFD96-A5A8-419F-ACB6-54B40B5BAF6A}" type="datetimeFigureOut">
              <a:rPr lang="en-US" smtClean="0"/>
              <a:pPr/>
              <a:t>9/23/2015</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87666FAE-71BD-4E35-8FB6-86103444534F}" type="slidenum">
              <a:rPr lang="en-NZ" smtClean="0"/>
              <a:pPr/>
              <a:t>‹#›</a:t>
            </a:fld>
            <a:endParaRPr lang="en-N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3C1AFD96-A5A8-419F-ACB6-54B40B5BAF6A}" type="datetimeFigureOut">
              <a:rPr lang="en-US" smtClean="0"/>
              <a:pPr/>
              <a:t>9/23/2015</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87666FAE-71BD-4E35-8FB6-86103444534F}" type="slidenum">
              <a:rPr lang="en-NZ" smtClean="0"/>
              <a:pPr/>
              <a:t>‹#›</a:t>
            </a:fld>
            <a:endParaRPr lang="en-N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1AFD96-A5A8-419F-ACB6-54B40B5BAF6A}" type="datetimeFigureOut">
              <a:rPr lang="en-US" smtClean="0"/>
              <a:pPr/>
              <a:t>9/23/2015</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87666FAE-71BD-4E35-8FB6-86103444534F}" type="slidenum">
              <a:rPr lang="en-NZ" smtClean="0"/>
              <a:pPr/>
              <a:t>‹#›</a:t>
            </a:fld>
            <a:endParaRPr lang="en-N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N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1AFD96-A5A8-419F-ACB6-54B40B5BAF6A}" type="datetimeFigureOut">
              <a:rPr lang="en-US" smtClean="0"/>
              <a:pPr/>
              <a:t>9/23/2015</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87666FAE-71BD-4E35-8FB6-86103444534F}" type="slidenum">
              <a:rPr lang="en-NZ" smtClean="0"/>
              <a:pPr/>
              <a:t>‹#›</a:t>
            </a:fld>
            <a:endParaRPr lang="en-N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N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1AFD96-A5A8-419F-ACB6-54B40B5BAF6A}" type="datetimeFigureOut">
              <a:rPr lang="en-US" smtClean="0"/>
              <a:pPr/>
              <a:t>9/23/2015</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87666FAE-71BD-4E35-8FB6-86103444534F}" type="slidenum">
              <a:rPr lang="en-NZ" smtClean="0"/>
              <a:pPr/>
              <a:t>‹#›</a:t>
            </a:fld>
            <a:endParaRPr lang="en-N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3C1AFD96-A5A8-419F-ACB6-54B40B5BAF6A}" type="datetimeFigureOut">
              <a:rPr lang="en-US" smtClean="0"/>
              <a:pPr/>
              <a:t>9/23/2015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87666FAE-71BD-4E35-8FB6-86103444534F}" type="slidenum">
              <a:rPr lang="en-NZ" smtClean="0"/>
              <a:pPr/>
              <a:t>‹#›</a:t>
            </a:fld>
            <a:endParaRPr lang="en-N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3C1AFD96-A5A8-419F-ACB6-54B40B5BAF6A}" type="datetimeFigureOut">
              <a:rPr lang="en-US" smtClean="0"/>
              <a:pPr/>
              <a:t>9/23/2015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87666FAE-71BD-4E35-8FB6-86103444534F}" type="slidenum">
              <a:rPr lang="en-NZ" smtClean="0"/>
              <a:pPr/>
              <a:t>‹#›</a:t>
            </a:fld>
            <a:endParaRPr lang="en-N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1AFD96-A5A8-419F-ACB6-54B40B5BAF6A}" type="datetimeFigureOut">
              <a:rPr lang="en-US" smtClean="0"/>
              <a:pPr/>
              <a:t>9/23/2015</a:t>
            </a:fld>
            <a:endParaRPr lang="en-NZ"/>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666FAE-71BD-4E35-8FB6-86103444534F}" type="slidenum">
              <a:rPr lang="en-NZ" smtClean="0"/>
              <a:pPr/>
              <a:t>‹#›</a:t>
            </a:fld>
            <a:endParaRPr lang="en-NZ"/>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NZ" sz="5400" b="1" dirty="0" smtClean="0"/>
              <a:t>Theology and Economics</a:t>
            </a:r>
            <a:endParaRPr lang="en-NZ" sz="5400" b="1" dirty="0"/>
          </a:p>
        </p:txBody>
      </p:sp>
      <p:sp>
        <p:nvSpPr>
          <p:cNvPr id="3" name="Subtitle 2"/>
          <p:cNvSpPr>
            <a:spLocks noGrp="1"/>
          </p:cNvSpPr>
          <p:nvPr>
            <p:ph type="subTitle" idx="1"/>
          </p:nvPr>
        </p:nvSpPr>
        <p:spPr/>
        <p:txBody>
          <a:bodyPr/>
          <a:lstStyle/>
          <a:p>
            <a:endParaRPr lang="en-NZ"/>
          </a:p>
        </p:txBody>
      </p:sp>
    </p:spTree>
    <p:extLst>
      <p:ext uri="{BB962C8B-B14F-4D97-AF65-F5344CB8AC3E}">
        <p14:creationId xmlns:p14="http://schemas.microsoft.com/office/powerpoint/2010/main" val="1628172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NZ" sz="5400" b="1" dirty="0" smtClean="0"/>
              <a:t>Theology and Economics</a:t>
            </a:r>
            <a:endParaRPr lang="en-NZ" sz="5400" b="1" dirty="0"/>
          </a:p>
        </p:txBody>
      </p:sp>
      <p:sp>
        <p:nvSpPr>
          <p:cNvPr id="3" name="Subtitle 2"/>
          <p:cNvSpPr>
            <a:spLocks noGrp="1"/>
          </p:cNvSpPr>
          <p:nvPr>
            <p:ph type="subTitle" idx="1"/>
          </p:nvPr>
        </p:nvSpPr>
        <p:spPr/>
        <p:txBody>
          <a:bodyPr>
            <a:normAutofit/>
          </a:bodyPr>
          <a:lstStyle/>
          <a:p>
            <a:r>
              <a:rPr lang="en-NZ" sz="4400" dirty="0" smtClean="0"/>
              <a:t>Part 2 (or 3)</a:t>
            </a:r>
            <a:endParaRPr lang="en-NZ" sz="4400" dirty="0"/>
          </a:p>
        </p:txBody>
      </p:sp>
    </p:spTree>
    <p:extLst>
      <p:ext uri="{BB962C8B-B14F-4D97-AF65-F5344CB8AC3E}">
        <p14:creationId xmlns:p14="http://schemas.microsoft.com/office/powerpoint/2010/main" val="1446478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What is economics?</a:t>
            </a:r>
            <a:endParaRPr lang="en-NZ" dirty="0"/>
          </a:p>
        </p:txBody>
      </p:sp>
      <p:sp>
        <p:nvSpPr>
          <p:cNvPr id="3" name="Content Placeholder 2"/>
          <p:cNvSpPr>
            <a:spLocks noGrp="1"/>
          </p:cNvSpPr>
          <p:nvPr>
            <p:ph idx="1"/>
          </p:nvPr>
        </p:nvSpPr>
        <p:spPr/>
        <p:txBody>
          <a:bodyPr/>
          <a:lstStyle/>
          <a:p>
            <a:pPr marL="0" indent="0" algn="ctr">
              <a:buNone/>
            </a:pPr>
            <a:r>
              <a:rPr lang="en-NZ" dirty="0" smtClean="0"/>
              <a:t>“A </a:t>
            </a:r>
            <a:r>
              <a:rPr lang="en-NZ" dirty="0"/>
              <a:t>social science that studies how individuals, governments, firms and nations make </a:t>
            </a:r>
            <a:r>
              <a:rPr lang="en-NZ" u="sng" dirty="0"/>
              <a:t>choices</a:t>
            </a:r>
            <a:r>
              <a:rPr lang="en-NZ" dirty="0"/>
              <a:t> on allocating </a:t>
            </a:r>
            <a:r>
              <a:rPr lang="en-NZ" u="sng" dirty="0"/>
              <a:t>scarce</a:t>
            </a:r>
            <a:r>
              <a:rPr lang="en-NZ" dirty="0"/>
              <a:t> resources to satisfy their </a:t>
            </a:r>
            <a:r>
              <a:rPr lang="en-NZ" u="sng" dirty="0"/>
              <a:t>unlimited </a:t>
            </a:r>
            <a:r>
              <a:rPr lang="en-NZ" u="sng" dirty="0" smtClean="0"/>
              <a:t>wants</a:t>
            </a:r>
            <a:r>
              <a:rPr lang="en-NZ" dirty="0" smtClean="0"/>
              <a:t>”</a:t>
            </a:r>
            <a:endParaRPr lang="en-NZ" dirty="0"/>
          </a:p>
        </p:txBody>
      </p:sp>
    </p:spTree>
    <p:extLst>
      <p:ext uri="{BB962C8B-B14F-4D97-AF65-F5344CB8AC3E}">
        <p14:creationId xmlns:p14="http://schemas.microsoft.com/office/powerpoint/2010/main" val="3546406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u="sng" dirty="0" smtClean="0"/>
              <a:t>Part 1</a:t>
            </a:r>
            <a:endParaRPr lang="en-NZ" u="sng" dirty="0"/>
          </a:p>
        </p:txBody>
      </p:sp>
      <p:sp>
        <p:nvSpPr>
          <p:cNvPr id="3" name="Content Placeholder 2"/>
          <p:cNvSpPr>
            <a:spLocks noGrp="1"/>
          </p:cNvSpPr>
          <p:nvPr>
            <p:ph idx="1"/>
          </p:nvPr>
        </p:nvSpPr>
        <p:spPr/>
        <p:txBody>
          <a:bodyPr>
            <a:normAutofit/>
          </a:bodyPr>
          <a:lstStyle/>
          <a:p>
            <a:pPr marL="0" indent="0" algn="ctr">
              <a:buNone/>
            </a:pPr>
            <a:r>
              <a:rPr lang="en-NZ" sz="4800" dirty="0" smtClean="0"/>
              <a:t>It’s a new world order</a:t>
            </a:r>
            <a:endParaRPr lang="en-NZ" sz="4800" dirty="0"/>
          </a:p>
        </p:txBody>
      </p:sp>
    </p:spTree>
    <p:extLst>
      <p:ext uri="{BB962C8B-B14F-4D97-AF65-F5344CB8AC3E}">
        <p14:creationId xmlns:p14="http://schemas.microsoft.com/office/powerpoint/2010/main" val="314378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Economic History of the World</a:t>
            </a:r>
            <a:endParaRPr lang="en-NZ"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87624" y="2708920"/>
            <a:ext cx="6833616" cy="1213104"/>
          </a:xfrm>
        </p:spPr>
      </p:pic>
    </p:spTree>
    <p:extLst>
      <p:ext uri="{BB962C8B-B14F-4D97-AF65-F5344CB8AC3E}">
        <p14:creationId xmlns:p14="http://schemas.microsoft.com/office/powerpoint/2010/main" val="3477405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Zero Sum?</a:t>
            </a:r>
            <a:endParaRPr lang="en-NZ"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3528" y="2292643"/>
            <a:ext cx="3798907" cy="2476872"/>
          </a:xfr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2273591"/>
            <a:ext cx="3816424" cy="2494904"/>
          </a:xfrm>
          <a:prstGeom prst="rect">
            <a:avLst/>
          </a:prstGeom>
        </p:spPr>
      </p:pic>
      <p:sp>
        <p:nvSpPr>
          <p:cNvPr id="9" name="Right Arrow 8"/>
          <p:cNvSpPr/>
          <p:nvPr/>
        </p:nvSpPr>
        <p:spPr>
          <a:xfrm>
            <a:off x="4225410" y="3171020"/>
            <a:ext cx="576064" cy="7000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1" name="Straight Connector 10"/>
          <p:cNvCxnSpPr/>
          <p:nvPr/>
        </p:nvCxnSpPr>
        <p:spPr>
          <a:xfrm>
            <a:off x="5436096" y="3871065"/>
            <a:ext cx="3312368" cy="0"/>
          </a:xfrm>
          <a:prstGeom prst="line">
            <a:avLst/>
          </a:prstGeom>
          <a:ln w="57150">
            <a:solidFill>
              <a:schemeClr val="bg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6666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NZ"/>
          </a:p>
        </p:txBody>
      </p:sp>
      <p:pic>
        <p:nvPicPr>
          <p:cNvPr id="4" name="Content Placeholder 3" descr="Econ Growth Graph.jpg"/>
          <p:cNvPicPr>
            <a:picLocks noGrp="1" noChangeAspect="1"/>
          </p:cNvPicPr>
          <p:nvPr>
            <p:ph idx="1"/>
          </p:nvPr>
        </p:nvPicPr>
        <p:blipFill>
          <a:blip r:embed="rId2" cstate="print"/>
          <a:stretch>
            <a:fillRect/>
          </a:stretch>
        </p:blipFill>
        <p:spPr>
          <a:xfrm>
            <a:off x="714348" y="928670"/>
            <a:ext cx="7615881" cy="4525963"/>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Zero Sum?</a:t>
            </a:r>
            <a:endParaRPr lang="en-NZ"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3528" y="2292643"/>
            <a:ext cx="3798907" cy="2476872"/>
          </a:xfrm>
        </p:spPr>
      </p:pic>
      <p:sp>
        <p:nvSpPr>
          <p:cNvPr id="9" name="Right Arrow 8"/>
          <p:cNvSpPr/>
          <p:nvPr/>
        </p:nvSpPr>
        <p:spPr>
          <a:xfrm>
            <a:off x="4225410" y="3171020"/>
            <a:ext cx="576064" cy="7000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1" name="Straight Connector 10"/>
          <p:cNvCxnSpPr/>
          <p:nvPr/>
        </p:nvCxnSpPr>
        <p:spPr>
          <a:xfrm>
            <a:off x="5436096" y="3871065"/>
            <a:ext cx="3312368" cy="0"/>
          </a:xfrm>
          <a:prstGeom prst="line">
            <a:avLst/>
          </a:prstGeom>
          <a:ln w="57150">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048" y="2255826"/>
            <a:ext cx="3888432" cy="2545950"/>
          </a:xfrm>
          <a:prstGeom prst="rect">
            <a:avLst/>
          </a:prstGeom>
        </p:spPr>
      </p:pic>
      <p:cxnSp>
        <p:nvCxnSpPr>
          <p:cNvPr id="5" name="Straight Connector 4"/>
          <p:cNvCxnSpPr/>
          <p:nvPr/>
        </p:nvCxnSpPr>
        <p:spPr>
          <a:xfrm>
            <a:off x="5292080" y="3896523"/>
            <a:ext cx="3312368" cy="0"/>
          </a:xfrm>
          <a:prstGeom prst="line">
            <a:avLst/>
          </a:prstGeom>
          <a:ln w="5715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292080" y="3068960"/>
            <a:ext cx="3312368"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0206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Different Reality</a:t>
            </a:r>
            <a:endParaRPr lang="en-NZ" dirty="0"/>
          </a:p>
        </p:txBody>
      </p:sp>
      <p:pic>
        <p:nvPicPr>
          <p:cNvPr id="4" name="Content Placeholder 3" descr="Econ Growth Graph.jpg"/>
          <p:cNvPicPr>
            <a:picLocks noGrp="1" noChangeAspect="1"/>
          </p:cNvPicPr>
          <p:nvPr>
            <p:ph idx="1"/>
          </p:nvPr>
        </p:nvPicPr>
        <p:blipFill>
          <a:blip r:embed="rId2" cstate="print"/>
          <a:stretch>
            <a:fillRect/>
          </a:stretch>
        </p:blipFill>
        <p:spPr>
          <a:xfrm>
            <a:off x="827584" y="1628800"/>
            <a:ext cx="7615881" cy="4525963"/>
          </a:xfrm>
        </p:spPr>
      </p:pic>
      <p:sp>
        <p:nvSpPr>
          <p:cNvPr id="3" name="Oval 2"/>
          <p:cNvSpPr/>
          <p:nvPr/>
        </p:nvSpPr>
        <p:spPr>
          <a:xfrm>
            <a:off x="1331640" y="4941168"/>
            <a:ext cx="6264696" cy="864096"/>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 name="Oval 4"/>
          <p:cNvSpPr/>
          <p:nvPr/>
        </p:nvSpPr>
        <p:spPr>
          <a:xfrm>
            <a:off x="7330540" y="1628800"/>
            <a:ext cx="1129891" cy="3816424"/>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38065520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Different Reality</a:t>
            </a:r>
            <a:endParaRPr lang="en-NZ" dirty="0"/>
          </a:p>
        </p:txBody>
      </p:sp>
      <p:pic>
        <p:nvPicPr>
          <p:cNvPr id="4" name="Content Placeholder 3" descr="Econ Growth Graph.jpg"/>
          <p:cNvPicPr>
            <a:picLocks noGrp="1" noChangeAspect="1"/>
          </p:cNvPicPr>
          <p:nvPr>
            <p:ph idx="1"/>
          </p:nvPr>
        </p:nvPicPr>
        <p:blipFill>
          <a:blip r:embed="rId2" cstate="print"/>
          <a:stretch>
            <a:fillRect/>
          </a:stretch>
        </p:blipFill>
        <p:spPr>
          <a:xfrm>
            <a:off x="827584" y="1628800"/>
            <a:ext cx="7615881" cy="4525963"/>
          </a:xfrm>
        </p:spPr>
      </p:pic>
      <p:sp>
        <p:nvSpPr>
          <p:cNvPr id="3" name="Oval 2"/>
          <p:cNvSpPr/>
          <p:nvPr/>
        </p:nvSpPr>
        <p:spPr>
          <a:xfrm>
            <a:off x="1331640" y="4941168"/>
            <a:ext cx="6264696" cy="864096"/>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 name="Oval 4"/>
          <p:cNvSpPr/>
          <p:nvPr/>
        </p:nvSpPr>
        <p:spPr>
          <a:xfrm>
            <a:off x="7330540" y="1628800"/>
            <a:ext cx="1129891" cy="3816424"/>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TextBox 5"/>
          <p:cNvSpPr txBox="1"/>
          <p:nvPr/>
        </p:nvSpPr>
        <p:spPr>
          <a:xfrm>
            <a:off x="3183261" y="3213846"/>
            <a:ext cx="2088232" cy="1015663"/>
          </a:xfrm>
          <a:prstGeom prst="rect">
            <a:avLst/>
          </a:prstGeom>
          <a:noFill/>
        </p:spPr>
        <p:txBody>
          <a:bodyPr wrap="square" rtlCol="0">
            <a:spAutoFit/>
          </a:bodyPr>
          <a:lstStyle/>
          <a:p>
            <a:r>
              <a:rPr lang="en-NZ" sz="2000" b="1" dirty="0" smtClean="0">
                <a:solidFill>
                  <a:schemeClr val="bg1"/>
                </a:solidFill>
              </a:rPr>
              <a:t>Still think/behave like we are operating here</a:t>
            </a:r>
            <a:endParaRPr lang="en-NZ" sz="2000" b="1" dirty="0">
              <a:solidFill>
                <a:schemeClr val="bg1"/>
              </a:solidFill>
            </a:endParaRPr>
          </a:p>
        </p:txBody>
      </p:sp>
      <p:cxnSp>
        <p:nvCxnSpPr>
          <p:cNvPr id="8" name="Straight Arrow Connector 7"/>
          <p:cNvCxnSpPr/>
          <p:nvPr/>
        </p:nvCxnSpPr>
        <p:spPr>
          <a:xfrm>
            <a:off x="3995936" y="4229509"/>
            <a:ext cx="231441" cy="711659"/>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32052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Biblical revision?</a:t>
            </a:r>
            <a:endParaRPr lang="en-NZ" dirty="0"/>
          </a:p>
        </p:txBody>
      </p:sp>
      <p:pic>
        <p:nvPicPr>
          <p:cNvPr id="4" name="Content Placeholder 3" descr="Econ Growth Graph.jpg"/>
          <p:cNvPicPr>
            <a:picLocks noGrp="1" noChangeAspect="1"/>
          </p:cNvPicPr>
          <p:nvPr>
            <p:ph idx="1"/>
          </p:nvPr>
        </p:nvPicPr>
        <p:blipFill>
          <a:blip r:embed="rId2" cstate="print"/>
          <a:stretch>
            <a:fillRect/>
          </a:stretch>
        </p:blipFill>
        <p:spPr>
          <a:xfrm>
            <a:off x="827584" y="1628800"/>
            <a:ext cx="7615881" cy="4525963"/>
          </a:xfrm>
        </p:spPr>
      </p:pic>
      <p:sp>
        <p:nvSpPr>
          <p:cNvPr id="3" name="Oval 2"/>
          <p:cNvSpPr/>
          <p:nvPr/>
        </p:nvSpPr>
        <p:spPr>
          <a:xfrm>
            <a:off x="1331640" y="4941168"/>
            <a:ext cx="6264696" cy="864096"/>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 name="Oval 4"/>
          <p:cNvSpPr/>
          <p:nvPr/>
        </p:nvSpPr>
        <p:spPr>
          <a:xfrm>
            <a:off x="7330540" y="1628800"/>
            <a:ext cx="1129891" cy="3816424"/>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27645775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Life Expectancy</a:t>
            </a:r>
            <a:endParaRPr lang="en-NZ"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0820" y="1600200"/>
            <a:ext cx="5842360" cy="4525963"/>
          </a:xfrm>
        </p:spPr>
      </p:pic>
    </p:spTree>
    <p:extLst>
      <p:ext uri="{BB962C8B-B14F-4D97-AF65-F5344CB8AC3E}">
        <p14:creationId xmlns:p14="http://schemas.microsoft.com/office/powerpoint/2010/main" val="3228220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Life Expectancy</a:t>
            </a:r>
            <a:endParaRPr lang="en-NZ"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8773" y="1600200"/>
            <a:ext cx="5826453" cy="4525963"/>
          </a:xfrm>
        </p:spPr>
      </p:pic>
    </p:spTree>
    <p:extLst>
      <p:ext uri="{BB962C8B-B14F-4D97-AF65-F5344CB8AC3E}">
        <p14:creationId xmlns:p14="http://schemas.microsoft.com/office/powerpoint/2010/main" val="817262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Infant Mortality</a:t>
            </a:r>
            <a:endParaRPr lang="en-NZ"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37549" y="1600200"/>
            <a:ext cx="5868902" cy="4525963"/>
          </a:xfrm>
        </p:spPr>
      </p:pic>
    </p:spTree>
    <p:extLst>
      <p:ext uri="{BB962C8B-B14F-4D97-AF65-F5344CB8AC3E}">
        <p14:creationId xmlns:p14="http://schemas.microsoft.com/office/powerpoint/2010/main" val="81168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Infant Mortality</a:t>
            </a:r>
            <a:endParaRPr lang="en-NZ"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2335" y="1600200"/>
            <a:ext cx="5839329" cy="4525963"/>
          </a:xfrm>
        </p:spPr>
      </p:pic>
    </p:spTree>
    <p:extLst>
      <p:ext uri="{BB962C8B-B14F-4D97-AF65-F5344CB8AC3E}">
        <p14:creationId xmlns:p14="http://schemas.microsoft.com/office/powerpoint/2010/main" val="504693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Question 1</a:t>
            </a:r>
            <a:endParaRPr lang="en-NZ" dirty="0"/>
          </a:p>
        </p:txBody>
      </p:sp>
      <p:sp>
        <p:nvSpPr>
          <p:cNvPr id="3" name="Content Placeholder 2"/>
          <p:cNvSpPr>
            <a:spLocks noGrp="1"/>
          </p:cNvSpPr>
          <p:nvPr>
            <p:ph idx="1"/>
          </p:nvPr>
        </p:nvSpPr>
        <p:spPr/>
        <p:txBody>
          <a:bodyPr/>
          <a:lstStyle/>
          <a:p>
            <a:pPr marL="0" indent="0" algn="ctr">
              <a:buNone/>
            </a:pPr>
            <a:r>
              <a:rPr lang="en-NZ" dirty="0" smtClean="0"/>
              <a:t>How should I spend my money?</a:t>
            </a:r>
            <a:endParaRPr lang="en-NZ" dirty="0"/>
          </a:p>
        </p:txBody>
      </p:sp>
    </p:spTree>
    <p:extLst>
      <p:ext uri="{BB962C8B-B14F-4D97-AF65-F5344CB8AC3E}">
        <p14:creationId xmlns:p14="http://schemas.microsoft.com/office/powerpoint/2010/main" val="3823103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Question 1</a:t>
            </a:r>
            <a:endParaRPr lang="en-NZ" dirty="0"/>
          </a:p>
        </p:txBody>
      </p:sp>
      <p:sp>
        <p:nvSpPr>
          <p:cNvPr id="3" name="Content Placeholder 2"/>
          <p:cNvSpPr>
            <a:spLocks noGrp="1"/>
          </p:cNvSpPr>
          <p:nvPr>
            <p:ph idx="1"/>
          </p:nvPr>
        </p:nvSpPr>
        <p:spPr/>
        <p:txBody>
          <a:bodyPr/>
          <a:lstStyle/>
          <a:p>
            <a:pPr marL="0" indent="0" algn="ctr">
              <a:buNone/>
            </a:pPr>
            <a:r>
              <a:rPr lang="en-NZ" dirty="0" smtClean="0"/>
              <a:t>How should I spend my money?</a:t>
            </a:r>
          </a:p>
          <a:p>
            <a:pPr marL="0" indent="0" algn="ctr">
              <a:buNone/>
            </a:pPr>
            <a:endParaRPr lang="en-NZ" dirty="0"/>
          </a:p>
          <a:p>
            <a:pPr marL="0" indent="0" algn="ctr">
              <a:buNone/>
            </a:pPr>
            <a:r>
              <a:rPr lang="en-NZ" dirty="0" smtClean="0"/>
              <a:t>How would an economists answer that?</a:t>
            </a:r>
            <a:endParaRPr lang="en-NZ" dirty="0"/>
          </a:p>
        </p:txBody>
      </p:sp>
    </p:spTree>
    <p:extLst>
      <p:ext uri="{BB962C8B-B14F-4D97-AF65-F5344CB8AC3E}">
        <p14:creationId xmlns:p14="http://schemas.microsoft.com/office/powerpoint/2010/main" val="709357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Good 1</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Good 2</a:t>
            </a:r>
          </a:p>
        </p:txBody>
      </p:sp>
    </p:spTree>
    <p:extLst>
      <p:ext uri="{BB962C8B-B14F-4D97-AF65-F5344CB8AC3E}">
        <p14:creationId xmlns:p14="http://schemas.microsoft.com/office/powerpoint/2010/main" val="843437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spTree>
    <p:extLst>
      <p:ext uri="{BB962C8B-B14F-4D97-AF65-F5344CB8AC3E}">
        <p14:creationId xmlns:p14="http://schemas.microsoft.com/office/powerpoint/2010/main" val="21588354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sp>
        <p:nvSpPr>
          <p:cNvPr id="8" name="Oval 7"/>
          <p:cNvSpPr/>
          <p:nvPr/>
        </p:nvSpPr>
        <p:spPr>
          <a:xfrm>
            <a:off x="1979712" y="289093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32002789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sp>
        <p:nvSpPr>
          <p:cNvPr id="8" name="Oval 7"/>
          <p:cNvSpPr/>
          <p:nvPr/>
        </p:nvSpPr>
        <p:spPr>
          <a:xfrm>
            <a:off x="1979712" y="289093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0" name="Oval 9"/>
          <p:cNvSpPr/>
          <p:nvPr/>
        </p:nvSpPr>
        <p:spPr>
          <a:xfrm>
            <a:off x="4860032" y="486916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82440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sp>
        <p:nvSpPr>
          <p:cNvPr id="8" name="Oval 7"/>
          <p:cNvSpPr/>
          <p:nvPr/>
        </p:nvSpPr>
        <p:spPr>
          <a:xfrm>
            <a:off x="1979712" y="289093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0" name="Oval 9"/>
          <p:cNvSpPr/>
          <p:nvPr/>
        </p:nvSpPr>
        <p:spPr>
          <a:xfrm>
            <a:off x="4860032" y="486916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1" name="Oval 10"/>
          <p:cNvSpPr/>
          <p:nvPr/>
        </p:nvSpPr>
        <p:spPr>
          <a:xfrm>
            <a:off x="3059832" y="414908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1674561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sp>
        <p:nvSpPr>
          <p:cNvPr id="33" name="Arc 32"/>
          <p:cNvSpPr/>
          <p:nvPr/>
        </p:nvSpPr>
        <p:spPr>
          <a:xfrm flipH="1" flipV="1">
            <a:off x="1872998" y="-819472"/>
            <a:ext cx="8315625" cy="5904656"/>
          </a:xfrm>
          <a:prstGeom prst="arc">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8" name="Oval 7"/>
          <p:cNvSpPr/>
          <p:nvPr/>
        </p:nvSpPr>
        <p:spPr>
          <a:xfrm>
            <a:off x="1979712" y="289093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0" name="Oval 9"/>
          <p:cNvSpPr/>
          <p:nvPr/>
        </p:nvSpPr>
        <p:spPr>
          <a:xfrm>
            <a:off x="4860032" y="486916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1" name="Oval 10"/>
          <p:cNvSpPr/>
          <p:nvPr/>
        </p:nvSpPr>
        <p:spPr>
          <a:xfrm>
            <a:off x="3059832" y="414908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extBox 1"/>
          <p:cNvSpPr txBox="1"/>
          <p:nvPr/>
        </p:nvSpPr>
        <p:spPr>
          <a:xfrm>
            <a:off x="3635896" y="2692802"/>
            <a:ext cx="4248473" cy="461665"/>
          </a:xfrm>
          <a:prstGeom prst="rect">
            <a:avLst/>
          </a:prstGeom>
          <a:noFill/>
        </p:spPr>
        <p:txBody>
          <a:bodyPr wrap="square" rtlCol="0">
            <a:spAutoFit/>
          </a:bodyPr>
          <a:lstStyle/>
          <a:p>
            <a:r>
              <a:rPr lang="en-NZ" sz="2400" dirty="0" smtClean="0"/>
              <a:t>Indifference/Preference Curve</a:t>
            </a:r>
            <a:endParaRPr lang="en-NZ" sz="2400" dirty="0"/>
          </a:p>
        </p:txBody>
      </p:sp>
      <p:cxnSp>
        <p:nvCxnSpPr>
          <p:cNvPr id="5" name="Straight Arrow Connector 4"/>
          <p:cNvCxnSpPr/>
          <p:nvPr/>
        </p:nvCxnSpPr>
        <p:spPr>
          <a:xfrm flipH="1">
            <a:off x="2627784" y="3106955"/>
            <a:ext cx="1080120" cy="53806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089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sp>
        <p:nvSpPr>
          <p:cNvPr id="33" name="Arc 32"/>
          <p:cNvSpPr/>
          <p:nvPr/>
        </p:nvSpPr>
        <p:spPr>
          <a:xfrm flipH="1" flipV="1">
            <a:off x="1872998" y="-819472"/>
            <a:ext cx="8315625" cy="5904656"/>
          </a:xfrm>
          <a:prstGeom prst="arc">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8" name="Oval 7"/>
          <p:cNvSpPr/>
          <p:nvPr/>
        </p:nvSpPr>
        <p:spPr>
          <a:xfrm>
            <a:off x="1979712" y="289093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0" name="Oval 9"/>
          <p:cNvSpPr/>
          <p:nvPr/>
        </p:nvSpPr>
        <p:spPr>
          <a:xfrm>
            <a:off x="4860032" y="486916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1" name="Oval 10"/>
          <p:cNvSpPr/>
          <p:nvPr/>
        </p:nvSpPr>
        <p:spPr>
          <a:xfrm>
            <a:off x="3059832" y="414908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extBox 1"/>
          <p:cNvSpPr txBox="1"/>
          <p:nvPr/>
        </p:nvSpPr>
        <p:spPr>
          <a:xfrm>
            <a:off x="4646908" y="3284983"/>
            <a:ext cx="2614259" cy="461665"/>
          </a:xfrm>
          <a:prstGeom prst="rect">
            <a:avLst/>
          </a:prstGeom>
          <a:noFill/>
        </p:spPr>
        <p:txBody>
          <a:bodyPr wrap="square" rtlCol="0">
            <a:spAutoFit/>
          </a:bodyPr>
          <a:lstStyle/>
          <a:p>
            <a:r>
              <a:rPr lang="en-NZ" sz="2400" dirty="0" smtClean="0"/>
              <a:t>Which is better?</a:t>
            </a:r>
            <a:endParaRPr lang="en-NZ" sz="2400" dirty="0"/>
          </a:p>
        </p:txBody>
      </p:sp>
      <p:cxnSp>
        <p:nvCxnSpPr>
          <p:cNvPr id="5" name="Straight Arrow Connector 4"/>
          <p:cNvCxnSpPr/>
          <p:nvPr/>
        </p:nvCxnSpPr>
        <p:spPr>
          <a:xfrm flipH="1">
            <a:off x="3333266" y="3796251"/>
            <a:ext cx="1313642" cy="46084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3333266" y="378904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5" name="Straight Arrow Connector 14"/>
          <p:cNvCxnSpPr/>
          <p:nvPr/>
        </p:nvCxnSpPr>
        <p:spPr>
          <a:xfrm flipH="1">
            <a:off x="3566788" y="3477613"/>
            <a:ext cx="1149228" cy="31863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0692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flipH="1" flipV="1">
            <a:off x="1979712" y="-1539552"/>
            <a:ext cx="9577063" cy="6480720"/>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15" name="Arc 14"/>
          <p:cNvSpPr/>
          <p:nvPr/>
        </p:nvSpPr>
        <p:spPr>
          <a:xfrm flipH="1" flipV="1">
            <a:off x="2699792" y="-1539552"/>
            <a:ext cx="8064896" cy="6264696"/>
          </a:xfrm>
          <a:prstGeom prst="arc">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sp>
        <p:nvSpPr>
          <p:cNvPr id="33" name="Arc 32"/>
          <p:cNvSpPr/>
          <p:nvPr/>
        </p:nvSpPr>
        <p:spPr>
          <a:xfrm flipH="1" flipV="1">
            <a:off x="1872998" y="-819472"/>
            <a:ext cx="8315625" cy="5904656"/>
          </a:xfrm>
          <a:prstGeom prst="arc">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Tree>
    <p:extLst>
      <p:ext uri="{BB962C8B-B14F-4D97-AF65-F5344CB8AC3E}">
        <p14:creationId xmlns:p14="http://schemas.microsoft.com/office/powerpoint/2010/main" val="153882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flipH="1" flipV="1">
            <a:off x="1979712" y="-1539552"/>
            <a:ext cx="9577063" cy="6480720"/>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15" name="Arc 14"/>
          <p:cNvSpPr/>
          <p:nvPr/>
        </p:nvSpPr>
        <p:spPr>
          <a:xfrm flipH="1" flipV="1">
            <a:off x="2699792" y="-1539552"/>
            <a:ext cx="8064896" cy="6264696"/>
          </a:xfrm>
          <a:prstGeom prst="arc">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sp>
        <p:nvSpPr>
          <p:cNvPr id="33" name="Arc 32"/>
          <p:cNvSpPr/>
          <p:nvPr/>
        </p:nvSpPr>
        <p:spPr>
          <a:xfrm flipH="1" flipV="1">
            <a:off x="1872998" y="-819472"/>
            <a:ext cx="8315625" cy="5904656"/>
          </a:xfrm>
          <a:prstGeom prst="arc">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cxnSp>
        <p:nvCxnSpPr>
          <p:cNvPr id="4" name="Straight Arrow Connector 3"/>
          <p:cNvCxnSpPr/>
          <p:nvPr/>
        </p:nvCxnSpPr>
        <p:spPr>
          <a:xfrm flipV="1">
            <a:off x="2699792" y="2708920"/>
            <a:ext cx="1115857" cy="1003466"/>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52035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cxnSp>
        <p:nvCxnSpPr>
          <p:cNvPr id="4" name="Straight Connector 3"/>
          <p:cNvCxnSpPr/>
          <p:nvPr/>
        </p:nvCxnSpPr>
        <p:spPr>
          <a:xfrm>
            <a:off x="1835696" y="2492896"/>
            <a:ext cx="2736304" cy="2664296"/>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835696" y="1916832"/>
            <a:ext cx="3376509" cy="324036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835696" y="1327683"/>
            <a:ext cx="3960440" cy="3829509"/>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3203848" y="2639235"/>
            <a:ext cx="1115857" cy="1003466"/>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1745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cxnSp>
        <p:nvCxnSpPr>
          <p:cNvPr id="4" name="Straight Connector 3"/>
          <p:cNvCxnSpPr/>
          <p:nvPr/>
        </p:nvCxnSpPr>
        <p:spPr>
          <a:xfrm>
            <a:off x="2492152" y="2645296"/>
            <a:ext cx="0" cy="1872208"/>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915816" y="1592796"/>
            <a:ext cx="0" cy="24633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491880" y="935050"/>
            <a:ext cx="0" cy="2491592"/>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3761776" y="2137502"/>
            <a:ext cx="1115857" cy="1003466"/>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2492152" y="4517504"/>
            <a:ext cx="2223864"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2915816" y="4056096"/>
            <a:ext cx="251189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3516547" y="3424284"/>
            <a:ext cx="2439888" cy="235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7023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rot="5400000" flipH="1" flipV="1">
            <a:off x="2303977" y="1532047"/>
            <a:ext cx="7116146" cy="6636923"/>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15" name="Arc 14"/>
          <p:cNvSpPr/>
          <p:nvPr/>
        </p:nvSpPr>
        <p:spPr>
          <a:xfrm rot="5400000" flipH="1" flipV="1">
            <a:off x="3930390" y="1132244"/>
            <a:ext cx="5473648" cy="7042823"/>
          </a:xfrm>
          <a:prstGeom prst="arc">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sp>
        <p:nvSpPr>
          <p:cNvPr id="33" name="Arc 32"/>
          <p:cNvSpPr/>
          <p:nvPr/>
        </p:nvSpPr>
        <p:spPr>
          <a:xfrm rot="5400000" flipH="1" flipV="1">
            <a:off x="1494041" y="1249841"/>
            <a:ext cx="8315625" cy="7201336"/>
          </a:xfrm>
          <a:prstGeom prst="arc">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vert="vert" rtlCol="0" anchor="ctr"/>
          <a:lstStyle/>
          <a:p>
            <a:pPr algn="ctr"/>
            <a:endParaRPr lang="en-NZ"/>
          </a:p>
        </p:txBody>
      </p:sp>
      <p:cxnSp>
        <p:nvCxnSpPr>
          <p:cNvPr id="4" name="Straight Arrow Connector 3"/>
          <p:cNvCxnSpPr/>
          <p:nvPr/>
        </p:nvCxnSpPr>
        <p:spPr>
          <a:xfrm>
            <a:off x="3221983" y="2127375"/>
            <a:ext cx="1115857" cy="724726"/>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64646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cxnSp>
        <p:nvCxnSpPr>
          <p:cNvPr id="4" name="Straight Arrow Connector 3"/>
          <p:cNvCxnSpPr/>
          <p:nvPr/>
        </p:nvCxnSpPr>
        <p:spPr>
          <a:xfrm flipV="1">
            <a:off x="3629783" y="3443722"/>
            <a:ext cx="662569" cy="57141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2" name="Oval 1"/>
          <p:cNvSpPr/>
          <p:nvPr/>
        </p:nvSpPr>
        <p:spPr>
          <a:xfrm>
            <a:off x="3095836" y="1412776"/>
            <a:ext cx="3240360" cy="3168352"/>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2" name="Oval 11"/>
          <p:cNvSpPr/>
          <p:nvPr/>
        </p:nvSpPr>
        <p:spPr>
          <a:xfrm>
            <a:off x="3838110" y="2101044"/>
            <a:ext cx="1755812" cy="179181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6" name="Oval 15"/>
          <p:cNvSpPr/>
          <p:nvPr/>
        </p:nvSpPr>
        <p:spPr>
          <a:xfrm>
            <a:off x="4292352" y="2573288"/>
            <a:ext cx="847328" cy="847328"/>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7" name="Straight Arrow Connector 16"/>
          <p:cNvCxnSpPr/>
          <p:nvPr/>
        </p:nvCxnSpPr>
        <p:spPr>
          <a:xfrm flipH="1">
            <a:off x="5334989" y="1484784"/>
            <a:ext cx="677171" cy="742193"/>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5148804" y="3315481"/>
            <a:ext cx="863356" cy="833599"/>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3491880" y="1700808"/>
            <a:ext cx="800472" cy="781075"/>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20562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a:bodyPr>
          <a:lstStyle/>
          <a:p>
            <a:pPr marL="0" indent="0" algn="ctr">
              <a:buNone/>
            </a:pPr>
            <a:r>
              <a:rPr lang="en-NZ" sz="4800" dirty="0" smtClean="0"/>
              <a:t>“ Normal” Goods</a:t>
            </a:r>
          </a:p>
          <a:p>
            <a:pPr algn="r"/>
            <a:r>
              <a:rPr lang="en-NZ" sz="3600" dirty="0" smtClean="0"/>
              <a:t>More is better</a:t>
            </a:r>
          </a:p>
          <a:p>
            <a:pPr algn="r"/>
            <a:r>
              <a:rPr lang="en-NZ" sz="3600" dirty="0" smtClean="0"/>
              <a:t>Mix is better (Convex)</a:t>
            </a:r>
            <a:endParaRPr lang="en-NZ" sz="3600"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flipH="1" flipV="1">
            <a:off x="1979712" y="-1539552"/>
            <a:ext cx="9577063" cy="6480720"/>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15" name="Arc 14"/>
          <p:cNvSpPr/>
          <p:nvPr/>
        </p:nvSpPr>
        <p:spPr>
          <a:xfrm flipH="1" flipV="1">
            <a:off x="2699792" y="-1539552"/>
            <a:ext cx="8064896" cy="6264696"/>
          </a:xfrm>
          <a:prstGeom prst="arc">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sp>
        <p:nvSpPr>
          <p:cNvPr id="33" name="Arc 32"/>
          <p:cNvSpPr/>
          <p:nvPr/>
        </p:nvSpPr>
        <p:spPr>
          <a:xfrm flipH="1" flipV="1">
            <a:off x="1872998" y="-819472"/>
            <a:ext cx="8315625" cy="5904656"/>
          </a:xfrm>
          <a:prstGeom prst="arc">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cxnSp>
        <p:nvCxnSpPr>
          <p:cNvPr id="4" name="Straight Arrow Connector 3"/>
          <p:cNvCxnSpPr/>
          <p:nvPr/>
        </p:nvCxnSpPr>
        <p:spPr>
          <a:xfrm flipV="1">
            <a:off x="2699792" y="2708920"/>
            <a:ext cx="1115857" cy="1003466"/>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80921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96752"/>
            <a:ext cx="8229600" cy="1143000"/>
          </a:xfrm>
        </p:spPr>
        <p:txBody>
          <a:bodyPr>
            <a:normAutofit fontScale="90000"/>
          </a:bodyPr>
          <a:lstStyle/>
          <a:p>
            <a:r>
              <a:rPr lang="en-NZ" dirty="0"/>
              <a:t>At population level virtually everything is a “ Normal” g</a:t>
            </a:r>
            <a:r>
              <a:rPr lang="en-NZ" dirty="0" smtClean="0"/>
              <a:t>ood</a:t>
            </a:r>
            <a:r>
              <a:rPr lang="en-NZ" dirty="0"/>
              <a:t/>
            </a:r>
            <a:br>
              <a:rPr lang="en-NZ" dirty="0"/>
            </a:br>
            <a:endParaRPr lang="en-NZ" dirty="0"/>
          </a:p>
        </p:txBody>
      </p:sp>
    </p:spTree>
    <p:extLst>
      <p:ext uri="{BB962C8B-B14F-4D97-AF65-F5344CB8AC3E}">
        <p14:creationId xmlns:p14="http://schemas.microsoft.com/office/powerpoint/2010/main" val="14297863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Constraints?</a:t>
            </a:r>
            <a:endParaRPr lang="en-NZ" dirty="0"/>
          </a:p>
        </p:txBody>
      </p:sp>
      <p:sp>
        <p:nvSpPr>
          <p:cNvPr id="3" name="Content Placeholder 2"/>
          <p:cNvSpPr>
            <a:spLocks noGrp="1"/>
          </p:cNvSpPr>
          <p:nvPr>
            <p:ph idx="1"/>
          </p:nvPr>
        </p:nvSpPr>
        <p:spPr/>
        <p:txBody>
          <a:bodyPr/>
          <a:lstStyle/>
          <a:p>
            <a:pPr marL="0" indent="0" algn="ctr">
              <a:buNone/>
            </a:pPr>
            <a:r>
              <a:rPr lang="en-NZ" dirty="0" smtClean="0"/>
              <a:t>You only have so much - budget</a:t>
            </a:r>
            <a:endParaRPr lang="en-NZ" dirty="0"/>
          </a:p>
        </p:txBody>
      </p:sp>
    </p:spTree>
    <p:extLst>
      <p:ext uri="{BB962C8B-B14F-4D97-AF65-F5344CB8AC3E}">
        <p14:creationId xmlns:p14="http://schemas.microsoft.com/office/powerpoint/2010/main" val="26230612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r>
              <a:rPr lang="en-NZ" dirty="0" smtClean="0"/>
              <a:t>Budget = $10, Apple = $1 and Banana = $1</a:t>
            </a:r>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flipH="1" flipV="1">
            <a:off x="1979712" y="-1539552"/>
            <a:ext cx="9577063" cy="6480720"/>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15" name="Arc 14"/>
          <p:cNvSpPr/>
          <p:nvPr/>
        </p:nvSpPr>
        <p:spPr>
          <a:xfrm flipH="1" flipV="1">
            <a:off x="2699792" y="-1539552"/>
            <a:ext cx="8064896" cy="6264696"/>
          </a:xfrm>
          <a:prstGeom prst="arc">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cxnSp>
        <p:nvCxnSpPr>
          <p:cNvPr id="17" name="Straight Connector 16"/>
          <p:cNvCxnSpPr/>
          <p:nvPr/>
        </p:nvCxnSpPr>
        <p:spPr>
          <a:xfrm>
            <a:off x="1835696" y="3107262"/>
            <a:ext cx="2160240" cy="204803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sp>
        <p:nvSpPr>
          <p:cNvPr id="29" name="TextBox 28"/>
          <p:cNvSpPr txBox="1"/>
          <p:nvPr/>
        </p:nvSpPr>
        <p:spPr>
          <a:xfrm>
            <a:off x="3779912" y="5190946"/>
            <a:ext cx="648072" cy="369332"/>
          </a:xfrm>
          <a:prstGeom prst="rect">
            <a:avLst/>
          </a:prstGeom>
          <a:noFill/>
        </p:spPr>
        <p:txBody>
          <a:bodyPr wrap="square" rtlCol="0">
            <a:spAutoFit/>
          </a:bodyPr>
          <a:lstStyle/>
          <a:p>
            <a:r>
              <a:rPr lang="en-NZ" dirty="0" smtClean="0"/>
              <a:t>10</a:t>
            </a:r>
            <a:endParaRPr lang="en-NZ" dirty="0"/>
          </a:p>
        </p:txBody>
      </p:sp>
      <p:sp>
        <p:nvSpPr>
          <p:cNvPr id="30" name="TextBox 29"/>
          <p:cNvSpPr txBox="1"/>
          <p:nvPr/>
        </p:nvSpPr>
        <p:spPr>
          <a:xfrm>
            <a:off x="1187624" y="2884294"/>
            <a:ext cx="542782" cy="369332"/>
          </a:xfrm>
          <a:prstGeom prst="rect">
            <a:avLst/>
          </a:prstGeom>
          <a:noFill/>
        </p:spPr>
        <p:txBody>
          <a:bodyPr wrap="square" rtlCol="0">
            <a:spAutoFit/>
          </a:bodyPr>
          <a:lstStyle/>
          <a:p>
            <a:r>
              <a:rPr lang="en-NZ" dirty="0" smtClean="0"/>
              <a:t>10</a:t>
            </a:r>
            <a:endParaRPr lang="en-NZ" dirty="0"/>
          </a:p>
        </p:txBody>
      </p:sp>
      <p:sp>
        <p:nvSpPr>
          <p:cNvPr id="33" name="Arc 32"/>
          <p:cNvSpPr/>
          <p:nvPr/>
        </p:nvSpPr>
        <p:spPr>
          <a:xfrm flipH="1" flipV="1">
            <a:off x="1872998" y="-819472"/>
            <a:ext cx="8315625" cy="5904656"/>
          </a:xfrm>
          <a:prstGeom prst="arc">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Tree>
    <p:extLst>
      <p:ext uri="{BB962C8B-B14F-4D97-AF65-F5344CB8AC3E}">
        <p14:creationId xmlns:p14="http://schemas.microsoft.com/office/powerpoint/2010/main" val="9902375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r>
              <a:rPr lang="en-NZ" dirty="0"/>
              <a:t>Budget = $10, Apple = $1 and Banana = $1</a:t>
            </a:r>
          </a:p>
          <a:p>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flipH="1" flipV="1">
            <a:off x="1979712" y="-1539552"/>
            <a:ext cx="9577063" cy="6480720"/>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15" name="Arc 14"/>
          <p:cNvSpPr/>
          <p:nvPr/>
        </p:nvSpPr>
        <p:spPr>
          <a:xfrm flipH="1" flipV="1">
            <a:off x="2699792" y="-1539552"/>
            <a:ext cx="8064896" cy="6264696"/>
          </a:xfrm>
          <a:prstGeom prst="arc">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cxnSp>
        <p:nvCxnSpPr>
          <p:cNvPr id="17" name="Straight Connector 16"/>
          <p:cNvCxnSpPr/>
          <p:nvPr/>
        </p:nvCxnSpPr>
        <p:spPr>
          <a:xfrm>
            <a:off x="1835696" y="3107262"/>
            <a:ext cx="2160240" cy="204803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sp>
        <p:nvSpPr>
          <p:cNvPr id="29" name="TextBox 28"/>
          <p:cNvSpPr txBox="1"/>
          <p:nvPr/>
        </p:nvSpPr>
        <p:spPr>
          <a:xfrm>
            <a:off x="3779912" y="5190946"/>
            <a:ext cx="648072" cy="369332"/>
          </a:xfrm>
          <a:prstGeom prst="rect">
            <a:avLst/>
          </a:prstGeom>
          <a:noFill/>
        </p:spPr>
        <p:txBody>
          <a:bodyPr wrap="square" rtlCol="0">
            <a:spAutoFit/>
          </a:bodyPr>
          <a:lstStyle/>
          <a:p>
            <a:r>
              <a:rPr lang="en-NZ" dirty="0" smtClean="0"/>
              <a:t>10</a:t>
            </a:r>
            <a:endParaRPr lang="en-NZ" dirty="0"/>
          </a:p>
        </p:txBody>
      </p:sp>
      <p:sp>
        <p:nvSpPr>
          <p:cNvPr id="30" name="TextBox 29"/>
          <p:cNvSpPr txBox="1"/>
          <p:nvPr/>
        </p:nvSpPr>
        <p:spPr>
          <a:xfrm>
            <a:off x="1187624" y="2884294"/>
            <a:ext cx="542782" cy="369332"/>
          </a:xfrm>
          <a:prstGeom prst="rect">
            <a:avLst/>
          </a:prstGeom>
          <a:noFill/>
        </p:spPr>
        <p:txBody>
          <a:bodyPr wrap="square" rtlCol="0">
            <a:spAutoFit/>
          </a:bodyPr>
          <a:lstStyle/>
          <a:p>
            <a:r>
              <a:rPr lang="en-NZ" dirty="0" smtClean="0"/>
              <a:t>10</a:t>
            </a:r>
            <a:endParaRPr lang="en-NZ" dirty="0"/>
          </a:p>
        </p:txBody>
      </p:sp>
      <p:sp>
        <p:nvSpPr>
          <p:cNvPr id="33" name="Arc 32"/>
          <p:cNvSpPr/>
          <p:nvPr/>
        </p:nvSpPr>
        <p:spPr>
          <a:xfrm flipH="1" flipV="1">
            <a:off x="1872998" y="-819472"/>
            <a:ext cx="8315625" cy="5904656"/>
          </a:xfrm>
          <a:prstGeom prst="arc">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44" name="Oval 43"/>
          <p:cNvSpPr/>
          <p:nvPr/>
        </p:nvSpPr>
        <p:spPr>
          <a:xfrm>
            <a:off x="2555776" y="378904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3" name="Straight Connector 52"/>
          <p:cNvCxnSpPr/>
          <p:nvPr/>
        </p:nvCxnSpPr>
        <p:spPr>
          <a:xfrm>
            <a:off x="2663788" y="3897052"/>
            <a:ext cx="0" cy="1258246"/>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endCxn id="44" idx="2"/>
          </p:cNvCxnSpPr>
          <p:nvPr/>
        </p:nvCxnSpPr>
        <p:spPr>
          <a:xfrm>
            <a:off x="1835696" y="3897052"/>
            <a:ext cx="720080"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497261" y="3712386"/>
            <a:ext cx="360040" cy="369332"/>
          </a:xfrm>
          <a:prstGeom prst="rect">
            <a:avLst/>
          </a:prstGeom>
          <a:noFill/>
        </p:spPr>
        <p:txBody>
          <a:bodyPr wrap="square" rtlCol="0">
            <a:spAutoFit/>
          </a:bodyPr>
          <a:lstStyle/>
          <a:p>
            <a:r>
              <a:rPr lang="en-NZ" dirty="0" smtClean="0"/>
              <a:t>7</a:t>
            </a:r>
            <a:endParaRPr lang="en-NZ" dirty="0"/>
          </a:p>
        </p:txBody>
      </p:sp>
      <p:sp>
        <p:nvSpPr>
          <p:cNvPr id="59" name="TextBox 58"/>
          <p:cNvSpPr txBox="1"/>
          <p:nvPr/>
        </p:nvSpPr>
        <p:spPr>
          <a:xfrm>
            <a:off x="2483768" y="5193600"/>
            <a:ext cx="360040" cy="369332"/>
          </a:xfrm>
          <a:prstGeom prst="rect">
            <a:avLst/>
          </a:prstGeom>
          <a:noFill/>
        </p:spPr>
        <p:txBody>
          <a:bodyPr wrap="square" rtlCol="0">
            <a:spAutoFit/>
          </a:bodyPr>
          <a:lstStyle/>
          <a:p>
            <a:r>
              <a:rPr lang="en-NZ" dirty="0" smtClean="0"/>
              <a:t>3</a:t>
            </a:r>
            <a:endParaRPr lang="en-NZ" dirty="0"/>
          </a:p>
        </p:txBody>
      </p:sp>
    </p:spTree>
    <p:extLst>
      <p:ext uri="{BB962C8B-B14F-4D97-AF65-F5344CB8AC3E}">
        <p14:creationId xmlns:p14="http://schemas.microsoft.com/office/powerpoint/2010/main" val="35168276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r>
              <a:rPr lang="en-NZ" dirty="0"/>
              <a:t>Budget = $</a:t>
            </a:r>
            <a:r>
              <a:rPr lang="en-NZ" dirty="0" smtClean="0"/>
              <a:t>15, </a:t>
            </a:r>
            <a:r>
              <a:rPr lang="en-NZ" dirty="0"/>
              <a:t>Apple = $1 and Banana = $1</a:t>
            </a:r>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flipH="1" flipV="1">
            <a:off x="1979712" y="-1539552"/>
            <a:ext cx="9577063" cy="6480720"/>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15" name="Arc 14"/>
          <p:cNvSpPr/>
          <p:nvPr/>
        </p:nvSpPr>
        <p:spPr>
          <a:xfrm flipH="1" flipV="1">
            <a:off x="2699792" y="-1539552"/>
            <a:ext cx="8064896" cy="6264696"/>
          </a:xfrm>
          <a:prstGeom prst="arc">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cxnSp>
        <p:nvCxnSpPr>
          <p:cNvPr id="17" name="Straight Connector 16"/>
          <p:cNvCxnSpPr/>
          <p:nvPr/>
        </p:nvCxnSpPr>
        <p:spPr>
          <a:xfrm>
            <a:off x="1835696" y="3107262"/>
            <a:ext cx="2160240" cy="20480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835696" y="1916832"/>
            <a:ext cx="3383843" cy="323846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sp>
        <p:nvSpPr>
          <p:cNvPr id="29" name="TextBox 28"/>
          <p:cNvSpPr txBox="1"/>
          <p:nvPr/>
        </p:nvSpPr>
        <p:spPr>
          <a:xfrm>
            <a:off x="3779912" y="5190946"/>
            <a:ext cx="648072" cy="369332"/>
          </a:xfrm>
          <a:prstGeom prst="rect">
            <a:avLst/>
          </a:prstGeom>
          <a:noFill/>
        </p:spPr>
        <p:txBody>
          <a:bodyPr wrap="square" rtlCol="0">
            <a:spAutoFit/>
          </a:bodyPr>
          <a:lstStyle/>
          <a:p>
            <a:r>
              <a:rPr lang="en-NZ" dirty="0" smtClean="0"/>
              <a:t>10</a:t>
            </a:r>
            <a:endParaRPr lang="en-NZ" dirty="0"/>
          </a:p>
        </p:txBody>
      </p:sp>
      <p:sp>
        <p:nvSpPr>
          <p:cNvPr id="30" name="TextBox 29"/>
          <p:cNvSpPr txBox="1"/>
          <p:nvPr/>
        </p:nvSpPr>
        <p:spPr>
          <a:xfrm>
            <a:off x="1187624" y="2884294"/>
            <a:ext cx="542782" cy="369332"/>
          </a:xfrm>
          <a:prstGeom prst="rect">
            <a:avLst/>
          </a:prstGeom>
          <a:noFill/>
        </p:spPr>
        <p:txBody>
          <a:bodyPr wrap="square" rtlCol="0">
            <a:spAutoFit/>
          </a:bodyPr>
          <a:lstStyle/>
          <a:p>
            <a:r>
              <a:rPr lang="en-NZ" dirty="0" smtClean="0"/>
              <a:t>10</a:t>
            </a:r>
            <a:endParaRPr lang="en-NZ" dirty="0"/>
          </a:p>
        </p:txBody>
      </p:sp>
      <p:sp>
        <p:nvSpPr>
          <p:cNvPr id="31" name="TextBox 30"/>
          <p:cNvSpPr txBox="1"/>
          <p:nvPr/>
        </p:nvSpPr>
        <p:spPr>
          <a:xfrm>
            <a:off x="5003514" y="5193600"/>
            <a:ext cx="576597" cy="369332"/>
          </a:xfrm>
          <a:prstGeom prst="rect">
            <a:avLst/>
          </a:prstGeom>
          <a:noFill/>
        </p:spPr>
        <p:txBody>
          <a:bodyPr wrap="square" rtlCol="0">
            <a:spAutoFit/>
          </a:bodyPr>
          <a:lstStyle/>
          <a:p>
            <a:r>
              <a:rPr lang="en-NZ" dirty="0" smtClean="0"/>
              <a:t>15</a:t>
            </a:r>
            <a:endParaRPr lang="en-NZ" dirty="0"/>
          </a:p>
        </p:txBody>
      </p:sp>
      <p:sp>
        <p:nvSpPr>
          <p:cNvPr id="33" name="Arc 32"/>
          <p:cNvSpPr/>
          <p:nvPr/>
        </p:nvSpPr>
        <p:spPr>
          <a:xfrm flipH="1" flipV="1">
            <a:off x="1872998" y="-819472"/>
            <a:ext cx="8315625" cy="5904656"/>
          </a:xfrm>
          <a:prstGeom prst="arc">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38" name="TextBox 37"/>
          <p:cNvSpPr txBox="1"/>
          <p:nvPr/>
        </p:nvSpPr>
        <p:spPr>
          <a:xfrm>
            <a:off x="1187624" y="1732166"/>
            <a:ext cx="576064" cy="369332"/>
          </a:xfrm>
          <a:prstGeom prst="rect">
            <a:avLst/>
          </a:prstGeom>
          <a:noFill/>
        </p:spPr>
        <p:txBody>
          <a:bodyPr wrap="square" rtlCol="0">
            <a:spAutoFit/>
          </a:bodyPr>
          <a:lstStyle/>
          <a:p>
            <a:r>
              <a:rPr lang="en-NZ" dirty="0" smtClean="0"/>
              <a:t>15</a:t>
            </a:r>
            <a:endParaRPr lang="en-NZ" dirty="0"/>
          </a:p>
        </p:txBody>
      </p:sp>
      <p:sp>
        <p:nvSpPr>
          <p:cNvPr id="44" name="Oval 43"/>
          <p:cNvSpPr/>
          <p:nvPr/>
        </p:nvSpPr>
        <p:spPr>
          <a:xfrm>
            <a:off x="2555776" y="378904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5" name="Oval 44"/>
          <p:cNvSpPr/>
          <p:nvPr/>
        </p:nvSpPr>
        <p:spPr>
          <a:xfrm>
            <a:off x="3527617" y="353606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3" name="Straight Connector 52"/>
          <p:cNvCxnSpPr/>
          <p:nvPr/>
        </p:nvCxnSpPr>
        <p:spPr>
          <a:xfrm>
            <a:off x="2663788" y="3897052"/>
            <a:ext cx="0" cy="1258246"/>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endCxn id="44" idx="2"/>
          </p:cNvCxnSpPr>
          <p:nvPr/>
        </p:nvCxnSpPr>
        <p:spPr>
          <a:xfrm>
            <a:off x="1835696" y="3897052"/>
            <a:ext cx="720080"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497261" y="3712386"/>
            <a:ext cx="360040" cy="369332"/>
          </a:xfrm>
          <a:prstGeom prst="rect">
            <a:avLst/>
          </a:prstGeom>
          <a:noFill/>
        </p:spPr>
        <p:txBody>
          <a:bodyPr wrap="square" rtlCol="0">
            <a:spAutoFit/>
          </a:bodyPr>
          <a:lstStyle/>
          <a:p>
            <a:r>
              <a:rPr lang="en-NZ" dirty="0" smtClean="0"/>
              <a:t>7</a:t>
            </a:r>
            <a:endParaRPr lang="en-NZ" dirty="0"/>
          </a:p>
        </p:txBody>
      </p:sp>
      <p:sp>
        <p:nvSpPr>
          <p:cNvPr id="59" name="TextBox 58"/>
          <p:cNvSpPr txBox="1"/>
          <p:nvPr/>
        </p:nvSpPr>
        <p:spPr>
          <a:xfrm>
            <a:off x="2483768" y="5193600"/>
            <a:ext cx="360040" cy="369332"/>
          </a:xfrm>
          <a:prstGeom prst="rect">
            <a:avLst/>
          </a:prstGeom>
          <a:noFill/>
        </p:spPr>
        <p:txBody>
          <a:bodyPr wrap="square" rtlCol="0">
            <a:spAutoFit/>
          </a:bodyPr>
          <a:lstStyle/>
          <a:p>
            <a:r>
              <a:rPr lang="en-NZ" dirty="0" smtClean="0"/>
              <a:t>3</a:t>
            </a:r>
            <a:endParaRPr lang="en-NZ" dirty="0"/>
          </a:p>
        </p:txBody>
      </p:sp>
      <p:cxnSp>
        <p:nvCxnSpPr>
          <p:cNvPr id="60" name="Straight Connector 59"/>
          <p:cNvCxnSpPr/>
          <p:nvPr/>
        </p:nvCxnSpPr>
        <p:spPr>
          <a:xfrm>
            <a:off x="3635629" y="3752089"/>
            <a:ext cx="0" cy="1405103"/>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1872998" y="3647298"/>
            <a:ext cx="1762631" cy="12594"/>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1512958" y="3462632"/>
            <a:ext cx="360040" cy="369332"/>
          </a:xfrm>
          <a:prstGeom prst="rect">
            <a:avLst/>
          </a:prstGeom>
          <a:noFill/>
        </p:spPr>
        <p:txBody>
          <a:bodyPr wrap="square" rtlCol="0">
            <a:spAutoFit/>
          </a:bodyPr>
          <a:lstStyle/>
          <a:p>
            <a:r>
              <a:rPr lang="en-NZ" dirty="0" smtClean="0"/>
              <a:t>8</a:t>
            </a:r>
            <a:endParaRPr lang="en-NZ" dirty="0"/>
          </a:p>
        </p:txBody>
      </p:sp>
      <p:sp>
        <p:nvSpPr>
          <p:cNvPr id="65" name="TextBox 64"/>
          <p:cNvSpPr txBox="1"/>
          <p:nvPr/>
        </p:nvSpPr>
        <p:spPr>
          <a:xfrm>
            <a:off x="3455609" y="5178365"/>
            <a:ext cx="360040" cy="369332"/>
          </a:xfrm>
          <a:prstGeom prst="rect">
            <a:avLst/>
          </a:prstGeom>
          <a:noFill/>
        </p:spPr>
        <p:txBody>
          <a:bodyPr wrap="square" rtlCol="0">
            <a:spAutoFit/>
          </a:bodyPr>
          <a:lstStyle/>
          <a:p>
            <a:r>
              <a:rPr lang="en-NZ" dirty="0" smtClean="0"/>
              <a:t>8</a:t>
            </a:r>
            <a:endParaRPr lang="en-NZ" dirty="0"/>
          </a:p>
        </p:txBody>
      </p:sp>
    </p:spTree>
    <p:extLst>
      <p:ext uri="{BB962C8B-B14F-4D97-AF65-F5344CB8AC3E}">
        <p14:creationId xmlns:p14="http://schemas.microsoft.com/office/powerpoint/2010/main" val="35392772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flipH="1" flipV="1">
            <a:off x="1979712" y="-1539552"/>
            <a:ext cx="9577063" cy="6480720"/>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15" name="Arc 14"/>
          <p:cNvSpPr/>
          <p:nvPr/>
        </p:nvSpPr>
        <p:spPr>
          <a:xfrm flipH="1" flipV="1">
            <a:off x="2699792" y="-1539552"/>
            <a:ext cx="8064896" cy="6264696"/>
          </a:xfrm>
          <a:prstGeom prst="arc">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cxnSp>
        <p:nvCxnSpPr>
          <p:cNvPr id="17" name="Straight Connector 16"/>
          <p:cNvCxnSpPr/>
          <p:nvPr/>
        </p:nvCxnSpPr>
        <p:spPr>
          <a:xfrm>
            <a:off x="1835696" y="3107262"/>
            <a:ext cx="2160240" cy="204803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sp>
        <p:nvSpPr>
          <p:cNvPr id="29" name="TextBox 28"/>
          <p:cNvSpPr txBox="1"/>
          <p:nvPr/>
        </p:nvSpPr>
        <p:spPr>
          <a:xfrm>
            <a:off x="3779912" y="5190946"/>
            <a:ext cx="648072" cy="369332"/>
          </a:xfrm>
          <a:prstGeom prst="rect">
            <a:avLst/>
          </a:prstGeom>
          <a:noFill/>
        </p:spPr>
        <p:txBody>
          <a:bodyPr wrap="square" rtlCol="0">
            <a:spAutoFit/>
          </a:bodyPr>
          <a:lstStyle/>
          <a:p>
            <a:r>
              <a:rPr lang="en-NZ" dirty="0" smtClean="0"/>
              <a:t>10</a:t>
            </a:r>
            <a:endParaRPr lang="en-NZ" dirty="0"/>
          </a:p>
        </p:txBody>
      </p:sp>
      <p:sp>
        <p:nvSpPr>
          <p:cNvPr id="30" name="TextBox 29"/>
          <p:cNvSpPr txBox="1"/>
          <p:nvPr/>
        </p:nvSpPr>
        <p:spPr>
          <a:xfrm>
            <a:off x="1187624" y="2884294"/>
            <a:ext cx="542782" cy="369332"/>
          </a:xfrm>
          <a:prstGeom prst="rect">
            <a:avLst/>
          </a:prstGeom>
          <a:noFill/>
        </p:spPr>
        <p:txBody>
          <a:bodyPr wrap="square" rtlCol="0">
            <a:spAutoFit/>
          </a:bodyPr>
          <a:lstStyle/>
          <a:p>
            <a:r>
              <a:rPr lang="en-NZ" dirty="0" smtClean="0"/>
              <a:t>10</a:t>
            </a:r>
            <a:endParaRPr lang="en-NZ" dirty="0"/>
          </a:p>
        </p:txBody>
      </p:sp>
      <p:sp>
        <p:nvSpPr>
          <p:cNvPr id="33" name="Arc 32"/>
          <p:cNvSpPr/>
          <p:nvPr/>
        </p:nvSpPr>
        <p:spPr>
          <a:xfrm flipH="1" flipV="1">
            <a:off x="1872998" y="-819472"/>
            <a:ext cx="8315625" cy="5904656"/>
          </a:xfrm>
          <a:prstGeom prst="arc">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44" name="Oval 43"/>
          <p:cNvSpPr/>
          <p:nvPr/>
        </p:nvSpPr>
        <p:spPr>
          <a:xfrm>
            <a:off x="2555776" y="378904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3" name="Straight Connector 52"/>
          <p:cNvCxnSpPr/>
          <p:nvPr/>
        </p:nvCxnSpPr>
        <p:spPr>
          <a:xfrm>
            <a:off x="2663788" y="3897052"/>
            <a:ext cx="0" cy="1258246"/>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endCxn id="44" idx="2"/>
          </p:cNvCxnSpPr>
          <p:nvPr/>
        </p:nvCxnSpPr>
        <p:spPr>
          <a:xfrm>
            <a:off x="1835696" y="3897052"/>
            <a:ext cx="720080"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497261" y="3712386"/>
            <a:ext cx="360040" cy="369332"/>
          </a:xfrm>
          <a:prstGeom prst="rect">
            <a:avLst/>
          </a:prstGeom>
          <a:noFill/>
        </p:spPr>
        <p:txBody>
          <a:bodyPr wrap="square" rtlCol="0">
            <a:spAutoFit/>
          </a:bodyPr>
          <a:lstStyle/>
          <a:p>
            <a:r>
              <a:rPr lang="en-NZ" dirty="0" smtClean="0"/>
              <a:t>7</a:t>
            </a:r>
            <a:endParaRPr lang="en-NZ" dirty="0"/>
          </a:p>
        </p:txBody>
      </p:sp>
      <p:sp>
        <p:nvSpPr>
          <p:cNvPr id="59" name="TextBox 58"/>
          <p:cNvSpPr txBox="1"/>
          <p:nvPr/>
        </p:nvSpPr>
        <p:spPr>
          <a:xfrm>
            <a:off x="2483768" y="5193600"/>
            <a:ext cx="360040" cy="369332"/>
          </a:xfrm>
          <a:prstGeom prst="rect">
            <a:avLst/>
          </a:prstGeom>
          <a:noFill/>
        </p:spPr>
        <p:txBody>
          <a:bodyPr wrap="square" rtlCol="0">
            <a:spAutoFit/>
          </a:bodyPr>
          <a:lstStyle/>
          <a:p>
            <a:r>
              <a:rPr lang="en-NZ" dirty="0" smtClean="0"/>
              <a:t>3</a:t>
            </a:r>
            <a:endParaRPr lang="en-NZ" dirty="0"/>
          </a:p>
        </p:txBody>
      </p:sp>
    </p:spTree>
    <p:extLst>
      <p:ext uri="{BB962C8B-B14F-4D97-AF65-F5344CB8AC3E}">
        <p14:creationId xmlns:p14="http://schemas.microsoft.com/office/powerpoint/2010/main" val="2252078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r>
              <a:rPr lang="en-NZ" dirty="0"/>
              <a:t>Budget = </a:t>
            </a:r>
            <a:r>
              <a:rPr lang="en-NZ" dirty="0" smtClean="0"/>
              <a:t>$10, </a:t>
            </a:r>
            <a:r>
              <a:rPr lang="en-NZ" dirty="0"/>
              <a:t>Apple = $1 and Banana = </a:t>
            </a:r>
            <a:r>
              <a:rPr lang="en-NZ" dirty="0" smtClean="0"/>
              <a:t>$0.67</a:t>
            </a:r>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flipH="1" flipV="1">
            <a:off x="1979712" y="-1539552"/>
            <a:ext cx="9577063" cy="6480720"/>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15" name="Arc 14"/>
          <p:cNvSpPr/>
          <p:nvPr/>
        </p:nvSpPr>
        <p:spPr>
          <a:xfrm flipH="1" flipV="1">
            <a:off x="2150707" y="-1611560"/>
            <a:ext cx="9406067" cy="6480720"/>
          </a:xfrm>
          <a:prstGeom prst="arc">
            <a:avLst/>
          </a:prstGeom>
          <a:ln w="3810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cxnSp>
        <p:nvCxnSpPr>
          <p:cNvPr id="17" name="Straight Connector 16"/>
          <p:cNvCxnSpPr/>
          <p:nvPr/>
        </p:nvCxnSpPr>
        <p:spPr>
          <a:xfrm>
            <a:off x="1835696" y="3107262"/>
            <a:ext cx="2160240" cy="20480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835696" y="1899789"/>
            <a:ext cx="2160240" cy="323846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sp>
        <p:nvSpPr>
          <p:cNvPr id="29" name="TextBox 28"/>
          <p:cNvSpPr txBox="1"/>
          <p:nvPr/>
        </p:nvSpPr>
        <p:spPr>
          <a:xfrm>
            <a:off x="3779912" y="5190946"/>
            <a:ext cx="648072" cy="369332"/>
          </a:xfrm>
          <a:prstGeom prst="rect">
            <a:avLst/>
          </a:prstGeom>
          <a:noFill/>
        </p:spPr>
        <p:txBody>
          <a:bodyPr wrap="square" rtlCol="0">
            <a:spAutoFit/>
          </a:bodyPr>
          <a:lstStyle/>
          <a:p>
            <a:r>
              <a:rPr lang="en-NZ" dirty="0" smtClean="0"/>
              <a:t>10</a:t>
            </a:r>
            <a:endParaRPr lang="en-NZ" dirty="0"/>
          </a:p>
        </p:txBody>
      </p:sp>
      <p:sp>
        <p:nvSpPr>
          <p:cNvPr id="30" name="TextBox 29"/>
          <p:cNvSpPr txBox="1"/>
          <p:nvPr/>
        </p:nvSpPr>
        <p:spPr>
          <a:xfrm>
            <a:off x="1225870" y="3005383"/>
            <a:ext cx="542782" cy="369332"/>
          </a:xfrm>
          <a:prstGeom prst="rect">
            <a:avLst/>
          </a:prstGeom>
          <a:noFill/>
        </p:spPr>
        <p:txBody>
          <a:bodyPr wrap="square" rtlCol="0">
            <a:spAutoFit/>
          </a:bodyPr>
          <a:lstStyle/>
          <a:p>
            <a:r>
              <a:rPr lang="en-NZ" dirty="0" smtClean="0"/>
              <a:t>10</a:t>
            </a:r>
            <a:endParaRPr lang="en-NZ" dirty="0"/>
          </a:p>
        </p:txBody>
      </p:sp>
      <p:sp>
        <p:nvSpPr>
          <p:cNvPr id="33" name="Arc 32"/>
          <p:cNvSpPr/>
          <p:nvPr/>
        </p:nvSpPr>
        <p:spPr>
          <a:xfrm flipH="1" flipV="1">
            <a:off x="1872998" y="-819472"/>
            <a:ext cx="8315625" cy="5904656"/>
          </a:xfrm>
          <a:prstGeom prst="arc">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38" name="TextBox 37"/>
          <p:cNvSpPr txBox="1"/>
          <p:nvPr/>
        </p:nvSpPr>
        <p:spPr>
          <a:xfrm>
            <a:off x="1296934" y="1732166"/>
            <a:ext cx="576064" cy="369332"/>
          </a:xfrm>
          <a:prstGeom prst="rect">
            <a:avLst/>
          </a:prstGeom>
          <a:noFill/>
        </p:spPr>
        <p:txBody>
          <a:bodyPr wrap="square" rtlCol="0">
            <a:spAutoFit/>
          </a:bodyPr>
          <a:lstStyle/>
          <a:p>
            <a:r>
              <a:rPr lang="en-NZ" dirty="0" smtClean="0"/>
              <a:t>15</a:t>
            </a:r>
            <a:endParaRPr lang="en-NZ" dirty="0"/>
          </a:p>
        </p:txBody>
      </p:sp>
      <p:sp>
        <p:nvSpPr>
          <p:cNvPr id="44" name="Oval 43"/>
          <p:cNvSpPr/>
          <p:nvPr/>
        </p:nvSpPr>
        <p:spPr>
          <a:xfrm>
            <a:off x="2555776" y="378904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5" name="Oval 44"/>
          <p:cNvSpPr/>
          <p:nvPr/>
        </p:nvSpPr>
        <p:spPr>
          <a:xfrm>
            <a:off x="2512763" y="290366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3" name="Straight Connector 52"/>
          <p:cNvCxnSpPr>
            <a:stCxn id="44" idx="4"/>
          </p:cNvCxnSpPr>
          <p:nvPr/>
        </p:nvCxnSpPr>
        <p:spPr>
          <a:xfrm>
            <a:off x="2663788" y="4005064"/>
            <a:ext cx="0" cy="1150234"/>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endCxn id="44" idx="2"/>
          </p:cNvCxnSpPr>
          <p:nvPr/>
        </p:nvCxnSpPr>
        <p:spPr>
          <a:xfrm>
            <a:off x="1835696" y="3897052"/>
            <a:ext cx="720080"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497261" y="3712386"/>
            <a:ext cx="360040" cy="369332"/>
          </a:xfrm>
          <a:prstGeom prst="rect">
            <a:avLst/>
          </a:prstGeom>
          <a:noFill/>
        </p:spPr>
        <p:txBody>
          <a:bodyPr wrap="square" rtlCol="0">
            <a:spAutoFit/>
          </a:bodyPr>
          <a:lstStyle/>
          <a:p>
            <a:r>
              <a:rPr lang="en-NZ" dirty="0" smtClean="0"/>
              <a:t>7</a:t>
            </a:r>
            <a:endParaRPr lang="en-NZ" dirty="0"/>
          </a:p>
        </p:txBody>
      </p:sp>
      <p:sp>
        <p:nvSpPr>
          <p:cNvPr id="59" name="TextBox 58"/>
          <p:cNvSpPr txBox="1"/>
          <p:nvPr/>
        </p:nvSpPr>
        <p:spPr>
          <a:xfrm>
            <a:off x="2483768" y="5193600"/>
            <a:ext cx="360040" cy="369332"/>
          </a:xfrm>
          <a:prstGeom prst="rect">
            <a:avLst/>
          </a:prstGeom>
          <a:noFill/>
        </p:spPr>
        <p:txBody>
          <a:bodyPr wrap="square" rtlCol="0">
            <a:spAutoFit/>
          </a:bodyPr>
          <a:lstStyle/>
          <a:p>
            <a:r>
              <a:rPr lang="en-NZ" dirty="0" smtClean="0"/>
              <a:t>3</a:t>
            </a:r>
            <a:endParaRPr lang="en-NZ" dirty="0"/>
          </a:p>
        </p:txBody>
      </p:sp>
      <p:sp>
        <p:nvSpPr>
          <p:cNvPr id="65" name="TextBox 64"/>
          <p:cNvSpPr txBox="1"/>
          <p:nvPr/>
        </p:nvSpPr>
        <p:spPr>
          <a:xfrm>
            <a:off x="3455609" y="5178365"/>
            <a:ext cx="360040" cy="369332"/>
          </a:xfrm>
          <a:prstGeom prst="rect">
            <a:avLst/>
          </a:prstGeom>
          <a:noFill/>
        </p:spPr>
        <p:txBody>
          <a:bodyPr wrap="square" rtlCol="0">
            <a:spAutoFit/>
          </a:bodyPr>
          <a:lstStyle/>
          <a:p>
            <a:r>
              <a:rPr lang="en-NZ" dirty="0" smtClean="0"/>
              <a:t>8</a:t>
            </a:r>
            <a:endParaRPr lang="en-NZ" dirty="0"/>
          </a:p>
        </p:txBody>
      </p:sp>
      <p:sp>
        <p:nvSpPr>
          <p:cNvPr id="26" name="Arc 25"/>
          <p:cNvSpPr/>
          <p:nvPr/>
        </p:nvSpPr>
        <p:spPr>
          <a:xfrm flipH="1" flipV="1">
            <a:off x="2699792" y="-1539552"/>
            <a:ext cx="8064896" cy="6264696"/>
          </a:xfrm>
          <a:prstGeom prst="arc">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Tree>
    <p:extLst>
      <p:ext uri="{BB962C8B-B14F-4D97-AF65-F5344CB8AC3E}">
        <p14:creationId xmlns:p14="http://schemas.microsoft.com/office/powerpoint/2010/main" val="17142415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r>
              <a:rPr lang="en-NZ" dirty="0"/>
              <a:t>Budget = $10, Apple = $1 and Banana = $0.67</a:t>
            </a:r>
          </a:p>
          <a:p>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flipH="1" flipV="1">
            <a:off x="1979712" y="-1539552"/>
            <a:ext cx="9577063" cy="6480720"/>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cxnSp>
        <p:nvCxnSpPr>
          <p:cNvPr id="17" name="Straight Connector 16"/>
          <p:cNvCxnSpPr/>
          <p:nvPr/>
        </p:nvCxnSpPr>
        <p:spPr>
          <a:xfrm>
            <a:off x="1835696" y="3107262"/>
            <a:ext cx="2160240" cy="20480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835696" y="1899789"/>
            <a:ext cx="2160240" cy="323846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sp>
        <p:nvSpPr>
          <p:cNvPr id="29" name="TextBox 28"/>
          <p:cNvSpPr txBox="1"/>
          <p:nvPr/>
        </p:nvSpPr>
        <p:spPr>
          <a:xfrm>
            <a:off x="3779912" y="5190946"/>
            <a:ext cx="648072" cy="369332"/>
          </a:xfrm>
          <a:prstGeom prst="rect">
            <a:avLst/>
          </a:prstGeom>
          <a:noFill/>
        </p:spPr>
        <p:txBody>
          <a:bodyPr wrap="square" rtlCol="0">
            <a:spAutoFit/>
          </a:bodyPr>
          <a:lstStyle/>
          <a:p>
            <a:r>
              <a:rPr lang="en-NZ" dirty="0" smtClean="0"/>
              <a:t>10</a:t>
            </a:r>
            <a:endParaRPr lang="en-NZ" dirty="0"/>
          </a:p>
        </p:txBody>
      </p:sp>
      <p:sp>
        <p:nvSpPr>
          <p:cNvPr id="30" name="TextBox 29"/>
          <p:cNvSpPr txBox="1"/>
          <p:nvPr/>
        </p:nvSpPr>
        <p:spPr>
          <a:xfrm>
            <a:off x="1336147" y="3005383"/>
            <a:ext cx="542782" cy="369332"/>
          </a:xfrm>
          <a:prstGeom prst="rect">
            <a:avLst/>
          </a:prstGeom>
          <a:noFill/>
        </p:spPr>
        <p:txBody>
          <a:bodyPr wrap="square" rtlCol="0">
            <a:spAutoFit/>
          </a:bodyPr>
          <a:lstStyle/>
          <a:p>
            <a:r>
              <a:rPr lang="en-NZ" dirty="0" smtClean="0"/>
              <a:t>10</a:t>
            </a:r>
            <a:endParaRPr lang="en-NZ" dirty="0"/>
          </a:p>
        </p:txBody>
      </p:sp>
      <p:sp>
        <p:nvSpPr>
          <p:cNvPr id="33" name="Arc 32"/>
          <p:cNvSpPr/>
          <p:nvPr/>
        </p:nvSpPr>
        <p:spPr>
          <a:xfrm flipH="1" flipV="1">
            <a:off x="1872998" y="-819472"/>
            <a:ext cx="8315625" cy="5904656"/>
          </a:xfrm>
          <a:prstGeom prst="arc">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38" name="TextBox 37"/>
          <p:cNvSpPr txBox="1"/>
          <p:nvPr/>
        </p:nvSpPr>
        <p:spPr>
          <a:xfrm>
            <a:off x="1302865" y="1732166"/>
            <a:ext cx="576064" cy="369332"/>
          </a:xfrm>
          <a:prstGeom prst="rect">
            <a:avLst/>
          </a:prstGeom>
          <a:noFill/>
        </p:spPr>
        <p:txBody>
          <a:bodyPr wrap="square" rtlCol="0">
            <a:spAutoFit/>
          </a:bodyPr>
          <a:lstStyle/>
          <a:p>
            <a:r>
              <a:rPr lang="en-NZ" dirty="0" smtClean="0"/>
              <a:t>15</a:t>
            </a:r>
            <a:endParaRPr lang="en-NZ" dirty="0"/>
          </a:p>
        </p:txBody>
      </p:sp>
      <p:sp>
        <p:nvSpPr>
          <p:cNvPr id="44" name="Oval 43"/>
          <p:cNvSpPr/>
          <p:nvPr/>
        </p:nvSpPr>
        <p:spPr>
          <a:xfrm>
            <a:off x="2555776" y="378904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5" name="Oval 44"/>
          <p:cNvSpPr/>
          <p:nvPr/>
        </p:nvSpPr>
        <p:spPr>
          <a:xfrm>
            <a:off x="2512763" y="290366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3" name="Straight Connector 52"/>
          <p:cNvCxnSpPr/>
          <p:nvPr/>
        </p:nvCxnSpPr>
        <p:spPr>
          <a:xfrm>
            <a:off x="2663788" y="3190049"/>
            <a:ext cx="0" cy="1965249"/>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endCxn id="44" idx="2"/>
          </p:cNvCxnSpPr>
          <p:nvPr/>
        </p:nvCxnSpPr>
        <p:spPr>
          <a:xfrm>
            <a:off x="1835696" y="3897052"/>
            <a:ext cx="720080"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497261" y="3712386"/>
            <a:ext cx="360040" cy="369332"/>
          </a:xfrm>
          <a:prstGeom prst="rect">
            <a:avLst/>
          </a:prstGeom>
          <a:noFill/>
        </p:spPr>
        <p:txBody>
          <a:bodyPr wrap="square" rtlCol="0">
            <a:spAutoFit/>
          </a:bodyPr>
          <a:lstStyle/>
          <a:p>
            <a:r>
              <a:rPr lang="en-NZ" dirty="0" smtClean="0"/>
              <a:t>7</a:t>
            </a:r>
            <a:endParaRPr lang="en-NZ" dirty="0"/>
          </a:p>
        </p:txBody>
      </p:sp>
      <p:sp>
        <p:nvSpPr>
          <p:cNvPr id="59" name="TextBox 58"/>
          <p:cNvSpPr txBox="1"/>
          <p:nvPr/>
        </p:nvSpPr>
        <p:spPr>
          <a:xfrm>
            <a:off x="2483768" y="5193600"/>
            <a:ext cx="360040" cy="369332"/>
          </a:xfrm>
          <a:prstGeom prst="rect">
            <a:avLst/>
          </a:prstGeom>
          <a:noFill/>
        </p:spPr>
        <p:txBody>
          <a:bodyPr wrap="square" rtlCol="0">
            <a:spAutoFit/>
          </a:bodyPr>
          <a:lstStyle/>
          <a:p>
            <a:r>
              <a:rPr lang="en-NZ" dirty="0" smtClean="0"/>
              <a:t>3</a:t>
            </a:r>
            <a:endParaRPr lang="en-NZ" dirty="0"/>
          </a:p>
        </p:txBody>
      </p:sp>
      <p:cxnSp>
        <p:nvCxnSpPr>
          <p:cNvPr id="62" name="Straight Connector 61"/>
          <p:cNvCxnSpPr>
            <a:endCxn id="45" idx="2"/>
          </p:cNvCxnSpPr>
          <p:nvPr/>
        </p:nvCxnSpPr>
        <p:spPr>
          <a:xfrm>
            <a:off x="1846646" y="2999086"/>
            <a:ext cx="666117" cy="12594"/>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1443778" y="2729365"/>
            <a:ext cx="429220" cy="369332"/>
          </a:xfrm>
          <a:prstGeom prst="rect">
            <a:avLst/>
          </a:prstGeom>
          <a:noFill/>
        </p:spPr>
        <p:txBody>
          <a:bodyPr wrap="square" rtlCol="0">
            <a:spAutoFit/>
          </a:bodyPr>
          <a:lstStyle/>
          <a:p>
            <a:r>
              <a:rPr lang="en-NZ" dirty="0" smtClean="0"/>
              <a:t>11</a:t>
            </a:r>
            <a:endParaRPr lang="en-NZ" dirty="0"/>
          </a:p>
        </p:txBody>
      </p:sp>
      <p:sp>
        <p:nvSpPr>
          <p:cNvPr id="65" name="TextBox 64"/>
          <p:cNvSpPr txBox="1"/>
          <p:nvPr/>
        </p:nvSpPr>
        <p:spPr>
          <a:xfrm>
            <a:off x="3455609" y="5178365"/>
            <a:ext cx="360040" cy="369332"/>
          </a:xfrm>
          <a:prstGeom prst="rect">
            <a:avLst/>
          </a:prstGeom>
          <a:noFill/>
        </p:spPr>
        <p:txBody>
          <a:bodyPr wrap="square" rtlCol="0">
            <a:spAutoFit/>
          </a:bodyPr>
          <a:lstStyle/>
          <a:p>
            <a:r>
              <a:rPr lang="en-NZ" dirty="0" smtClean="0"/>
              <a:t>8</a:t>
            </a:r>
            <a:endParaRPr lang="en-NZ" dirty="0"/>
          </a:p>
        </p:txBody>
      </p:sp>
      <p:sp>
        <p:nvSpPr>
          <p:cNvPr id="32" name="Arc 31"/>
          <p:cNvSpPr/>
          <p:nvPr/>
        </p:nvSpPr>
        <p:spPr>
          <a:xfrm flipH="1" flipV="1">
            <a:off x="2699792" y="-1539552"/>
            <a:ext cx="8064896" cy="6264696"/>
          </a:xfrm>
          <a:prstGeom prst="arc">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34" name="Arc 33"/>
          <p:cNvSpPr/>
          <p:nvPr/>
        </p:nvSpPr>
        <p:spPr>
          <a:xfrm flipH="1" flipV="1">
            <a:off x="2150707" y="-1611560"/>
            <a:ext cx="9406067" cy="6480720"/>
          </a:xfrm>
          <a:prstGeom prst="arc">
            <a:avLst/>
          </a:prstGeom>
          <a:ln w="3810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Tree>
    <p:extLst>
      <p:ext uri="{BB962C8B-B14F-4D97-AF65-F5344CB8AC3E}">
        <p14:creationId xmlns:p14="http://schemas.microsoft.com/office/powerpoint/2010/main" val="40317034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flipH="1" flipV="1">
            <a:off x="1979712" y="-1539552"/>
            <a:ext cx="9577063" cy="6480720"/>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15" name="Arc 14"/>
          <p:cNvSpPr/>
          <p:nvPr/>
        </p:nvSpPr>
        <p:spPr>
          <a:xfrm flipH="1" flipV="1">
            <a:off x="2699792" y="-1539552"/>
            <a:ext cx="8064896" cy="6264696"/>
          </a:xfrm>
          <a:prstGeom prst="arc">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cxnSp>
        <p:nvCxnSpPr>
          <p:cNvPr id="17" name="Straight Connector 16"/>
          <p:cNvCxnSpPr/>
          <p:nvPr/>
        </p:nvCxnSpPr>
        <p:spPr>
          <a:xfrm>
            <a:off x="1835696" y="3107262"/>
            <a:ext cx="2160240" cy="204803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sp>
        <p:nvSpPr>
          <p:cNvPr id="29" name="TextBox 28"/>
          <p:cNvSpPr txBox="1"/>
          <p:nvPr/>
        </p:nvSpPr>
        <p:spPr>
          <a:xfrm>
            <a:off x="3779912" y="5190946"/>
            <a:ext cx="648072" cy="369332"/>
          </a:xfrm>
          <a:prstGeom prst="rect">
            <a:avLst/>
          </a:prstGeom>
          <a:noFill/>
        </p:spPr>
        <p:txBody>
          <a:bodyPr wrap="square" rtlCol="0">
            <a:spAutoFit/>
          </a:bodyPr>
          <a:lstStyle/>
          <a:p>
            <a:r>
              <a:rPr lang="en-NZ" dirty="0" smtClean="0"/>
              <a:t>10</a:t>
            </a:r>
            <a:endParaRPr lang="en-NZ" dirty="0"/>
          </a:p>
        </p:txBody>
      </p:sp>
      <p:sp>
        <p:nvSpPr>
          <p:cNvPr id="30" name="TextBox 29"/>
          <p:cNvSpPr txBox="1"/>
          <p:nvPr/>
        </p:nvSpPr>
        <p:spPr>
          <a:xfrm>
            <a:off x="1290629" y="2884294"/>
            <a:ext cx="542782" cy="369332"/>
          </a:xfrm>
          <a:prstGeom prst="rect">
            <a:avLst/>
          </a:prstGeom>
          <a:noFill/>
        </p:spPr>
        <p:txBody>
          <a:bodyPr wrap="square" rtlCol="0">
            <a:spAutoFit/>
          </a:bodyPr>
          <a:lstStyle/>
          <a:p>
            <a:r>
              <a:rPr lang="en-NZ" dirty="0" smtClean="0"/>
              <a:t>10</a:t>
            </a:r>
            <a:endParaRPr lang="en-NZ" dirty="0"/>
          </a:p>
        </p:txBody>
      </p:sp>
      <p:sp>
        <p:nvSpPr>
          <p:cNvPr id="33" name="Arc 32"/>
          <p:cNvSpPr/>
          <p:nvPr/>
        </p:nvSpPr>
        <p:spPr>
          <a:xfrm flipH="1" flipV="1">
            <a:off x="1872998" y="-819472"/>
            <a:ext cx="8315625" cy="5904656"/>
          </a:xfrm>
          <a:prstGeom prst="arc">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44" name="Oval 43"/>
          <p:cNvSpPr/>
          <p:nvPr/>
        </p:nvSpPr>
        <p:spPr>
          <a:xfrm>
            <a:off x="2555776" y="378904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3" name="Straight Connector 52"/>
          <p:cNvCxnSpPr/>
          <p:nvPr/>
        </p:nvCxnSpPr>
        <p:spPr>
          <a:xfrm>
            <a:off x="2663788" y="3897052"/>
            <a:ext cx="0" cy="1258246"/>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endCxn id="44" idx="2"/>
          </p:cNvCxnSpPr>
          <p:nvPr/>
        </p:nvCxnSpPr>
        <p:spPr>
          <a:xfrm>
            <a:off x="1835696" y="3897052"/>
            <a:ext cx="720080"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497261" y="3712386"/>
            <a:ext cx="360040" cy="369332"/>
          </a:xfrm>
          <a:prstGeom prst="rect">
            <a:avLst/>
          </a:prstGeom>
          <a:noFill/>
        </p:spPr>
        <p:txBody>
          <a:bodyPr wrap="square" rtlCol="0">
            <a:spAutoFit/>
          </a:bodyPr>
          <a:lstStyle/>
          <a:p>
            <a:r>
              <a:rPr lang="en-NZ" dirty="0" smtClean="0"/>
              <a:t>7</a:t>
            </a:r>
            <a:endParaRPr lang="en-NZ" dirty="0"/>
          </a:p>
        </p:txBody>
      </p:sp>
      <p:sp>
        <p:nvSpPr>
          <p:cNvPr id="59" name="TextBox 58"/>
          <p:cNvSpPr txBox="1"/>
          <p:nvPr/>
        </p:nvSpPr>
        <p:spPr>
          <a:xfrm>
            <a:off x="2483768" y="5193600"/>
            <a:ext cx="360040" cy="369332"/>
          </a:xfrm>
          <a:prstGeom prst="rect">
            <a:avLst/>
          </a:prstGeom>
          <a:noFill/>
        </p:spPr>
        <p:txBody>
          <a:bodyPr wrap="square" rtlCol="0">
            <a:spAutoFit/>
          </a:bodyPr>
          <a:lstStyle/>
          <a:p>
            <a:r>
              <a:rPr lang="en-NZ" dirty="0" smtClean="0"/>
              <a:t>3</a:t>
            </a:r>
            <a:endParaRPr lang="en-NZ" dirty="0"/>
          </a:p>
        </p:txBody>
      </p:sp>
    </p:spTree>
    <p:extLst>
      <p:ext uri="{BB962C8B-B14F-4D97-AF65-F5344CB8AC3E}">
        <p14:creationId xmlns:p14="http://schemas.microsoft.com/office/powerpoint/2010/main" val="33070770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r>
              <a:rPr lang="en-NZ" dirty="0" smtClean="0"/>
              <a:t>Preference Curves Change</a:t>
            </a:r>
            <a:endParaRPr lang="en-NZ" dirty="0"/>
          </a:p>
        </p:txBody>
      </p:sp>
      <p:cxnSp>
        <p:nvCxnSpPr>
          <p:cNvPr id="7" name="Straight Arrow Connector 6"/>
          <p:cNvCxnSpPr/>
          <p:nvPr/>
        </p:nvCxnSpPr>
        <p:spPr>
          <a:xfrm flipV="1">
            <a:off x="1835696" y="1124744"/>
            <a:ext cx="0" cy="4032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835696" y="5157192"/>
            <a:ext cx="576064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flipH="1" flipV="1">
            <a:off x="1979712" y="-963488"/>
            <a:ext cx="4464496" cy="6048672"/>
          </a:xfrm>
          <a:prstGeom prst="arc">
            <a:avLst>
              <a:gd name="adj1" fmla="val 16209761"/>
              <a:gd name="adj2" fmla="val 53876"/>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cxnSp>
        <p:nvCxnSpPr>
          <p:cNvPr id="17" name="Straight Connector 16"/>
          <p:cNvCxnSpPr/>
          <p:nvPr/>
        </p:nvCxnSpPr>
        <p:spPr>
          <a:xfrm>
            <a:off x="1835696" y="3107262"/>
            <a:ext cx="2160240" cy="204803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98227" y="5301208"/>
            <a:ext cx="1080120" cy="461665"/>
          </a:xfrm>
          <a:prstGeom prst="rect">
            <a:avLst/>
          </a:prstGeom>
          <a:noFill/>
        </p:spPr>
        <p:txBody>
          <a:bodyPr wrap="square" rtlCol="0">
            <a:spAutoFit/>
          </a:bodyPr>
          <a:lstStyle/>
          <a:p>
            <a:r>
              <a:rPr lang="en-NZ" sz="2400" dirty="0" smtClean="0"/>
              <a:t>Apples</a:t>
            </a:r>
            <a:endParaRPr lang="en-NZ" sz="2400" dirty="0"/>
          </a:p>
        </p:txBody>
      </p:sp>
      <p:sp>
        <p:nvSpPr>
          <p:cNvPr id="28" name="TextBox 27"/>
          <p:cNvSpPr txBox="1"/>
          <p:nvPr/>
        </p:nvSpPr>
        <p:spPr>
          <a:xfrm>
            <a:off x="323528" y="1131131"/>
            <a:ext cx="1440160" cy="461665"/>
          </a:xfrm>
          <a:prstGeom prst="rect">
            <a:avLst/>
          </a:prstGeom>
          <a:noFill/>
        </p:spPr>
        <p:txBody>
          <a:bodyPr wrap="square" rtlCol="0">
            <a:spAutoFit/>
          </a:bodyPr>
          <a:lstStyle/>
          <a:p>
            <a:r>
              <a:rPr lang="en-NZ" sz="2400" dirty="0" smtClean="0"/>
              <a:t>Bananas</a:t>
            </a:r>
          </a:p>
        </p:txBody>
      </p:sp>
      <p:sp>
        <p:nvSpPr>
          <p:cNvPr id="29" name="TextBox 28"/>
          <p:cNvSpPr txBox="1"/>
          <p:nvPr/>
        </p:nvSpPr>
        <p:spPr>
          <a:xfrm>
            <a:off x="3779912" y="5190946"/>
            <a:ext cx="648072" cy="369332"/>
          </a:xfrm>
          <a:prstGeom prst="rect">
            <a:avLst/>
          </a:prstGeom>
          <a:noFill/>
        </p:spPr>
        <p:txBody>
          <a:bodyPr wrap="square" rtlCol="0">
            <a:spAutoFit/>
          </a:bodyPr>
          <a:lstStyle/>
          <a:p>
            <a:r>
              <a:rPr lang="en-NZ" dirty="0" smtClean="0"/>
              <a:t>10</a:t>
            </a:r>
            <a:endParaRPr lang="en-NZ" dirty="0"/>
          </a:p>
        </p:txBody>
      </p:sp>
      <p:sp>
        <p:nvSpPr>
          <p:cNvPr id="30" name="TextBox 29"/>
          <p:cNvSpPr txBox="1"/>
          <p:nvPr/>
        </p:nvSpPr>
        <p:spPr>
          <a:xfrm>
            <a:off x="1292914" y="2884294"/>
            <a:ext cx="542782" cy="369332"/>
          </a:xfrm>
          <a:prstGeom prst="rect">
            <a:avLst/>
          </a:prstGeom>
          <a:noFill/>
        </p:spPr>
        <p:txBody>
          <a:bodyPr wrap="square" rtlCol="0">
            <a:spAutoFit/>
          </a:bodyPr>
          <a:lstStyle/>
          <a:p>
            <a:r>
              <a:rPr lang="en-NZ" dirty="0" smtClean="0"/>
              <a:t>10</a:t>
            </a:r>
            <a:endParaRPr lang="en-NZ" dirty="0"/>
          </a:p>
        </p:txBody>
      </p:sp>
      <p:sp>
        <p:nvSpPr>
          <p:cNvPr id="33" name="Arc 32"/>
          <p:cNvSpPr/>
          <p:nvPr/>
        </p:nvSpPr>
        <p:spPr>
          <a:xfrm flipH="1" flipV="1">
            <a:off x="1872998" y="-819472"/>
            <a:ext cx="8315625" cy="5904656"/>
          </a:xfrm>
          <a:prstGeom prst="arc">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44" name="Oval 43"/>
          <p:cNvSpPr/>
          <p:nvPr/>
        </p:nvSpPr>
        <p:spPr>
          <a:xfrm>
            <a:off x="2555776" y="378904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5" name="Oval 44"/>
          <p:cNvSpPr/>
          <p:nvPr/>
        </p:nvSpPr>
        <p:spPr>
          <a:xfrm>
            <a:off x="3239585" y="445464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3" name="Straight Connector 52"/>
          <p:cNvCxnSpPr/>
          <p:nvPr/>
        </p:nvCxnSpPr>
        <p:spPr>
          <a:xfrm>
            <a:off x="2663788" y="3897052"/>
            <a:ext cx="0" cy="1258246"/>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endCxn id="44" idx="2"/>
          </p:cNvCxnSpPr>
          <p:nvPr/>
        </p:nvCxnSpPr>
        <p:spPr>
          <a:xfrm>
            <a:off x="1835696" y="3897052"/>
            <a:ext cx="720080"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497261" y="3712386"/>
            <a:ext cx="360040" cy="369332"/>
          </a:xfrm>
          <a:prstGeom prst="rect">
            <a:avLst/>
          </a:prstGeom>
          <a:noFill/>
        </p:spPr>
        <p:txBody>
          <a:bodyPr wrap="square" rtlCol="0">
            <a:spAutoFit/>
          </a:bodyPr>
          <a:lstStyle/>
          <a:p>
            <a:r>
              <a:rPr lang="en-NZ" dirty="0" smtClean="0"/>
              <a:t>7</a:t>
            </a:r>
            <a:endParaRPr lang="en-NZ" dirty="0"/>
          </a:p>
        </p:txBody>
      </p:sp>
      <p:sp>
        <p:nvSpPr>
          <p:cNvPr id="59" name="TextBox 58"/>
          <p:cNvSpPr txBox="1"/>
          <p:nvPr/>
        </p:nvSpPr>
        <p:spPr>
          <a:xfrm>
            <a:off x="2483768" y="5193600"/>
            <a:ext cx="360040" cy="369332"/>
          </a:xfrm>
          <a:prstGeom prst="rect">
            <a:avLst/>
          </a:prstGeom>
          <a:noFill/>
        </p:spPr>
        <p:txBody>
          <a:bodyPr wrap="square" rtlCol="0">
            <a:spAutoFit/>
          </a:bodyPr>
          <a:lstStyle/>
          <a:p>
            <a:r>
              <a:rPr lang="en-NZ" dirty="0" smtClean="0"/>
              <a:t>3</a:t>
            </a:r>
            <a:endParaRPr lang="en-NZ" dirty="0"/>
          </a:p>
        </p:txBody>
      </p:sp>
      <p:cxnSp>
        <p:nvCxnSpPr>
          <p:cNvPr id="60" name="Straight Connector 59"/>
          <p:cNvCxnSpPr>
            <a:stCxn id="45" idx="0"/>
          </p:cNvCxnSpPr>
          <p:nvPr/>
        </p:nvCxnSpPr>
        <p:spPr>
          <a:xfrm>
            <a:off x="3347597" y="4454640"/>
            <a:ext cx="20758" cy="700658"/>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1835696" y="4543804"/>
            <a:ext cx="1500722"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1403648" y="4341509"/>
            <a:ext cx="360040" cy="369332"/>
          </a:xfrm>
          <a:prstGeom prst="rect">
            <a:avLst/>
          </a:prstGeom>
          <a:noFill/>
        </p:spPr>
        <p:txBody>
          <a:bodyPr wrap="square" rtlCol="0">
            <a:spAutoFit/>
          </a:bodyPr>
          <a:lstStyle/>
          <a:p>
            <a:r>
              <a:rPr lang="en-NZ" dirty="0" smtClean="0"/>
              <a:t>3</a:t>
            </a:r>
            <a:endParaRPr lang="en-NZ" dirty="0"/>
          </a:p>
        </p:txBody>
      </p:sp>
      <p:sp>
        <p:nvSpPr>
          <p:cNvPr id="65" name="TextBox 64"/>
          <p:cNvSpPr txBox="1"/>
          <p:nvPr/>
        </p:nvSpPr>
        <p:spPr>
          <a:xfrm>
            <a:off x="3177956" y="5190946"/>
            <a:ext cx="360040" cy="369332"/>
          </a:xfrm>
          <a:prstGeom prst="rect">
            <a:avLst/>
          </a:prstGeom>
          <a:noFill/>
        </p:spPr>
        <p:txBody>
          <a:bodyPr wrap="square" rtlCol="0">
            <a:spAutoFit/>
          </a:bodyPr>
          <a:lstStyle/>
          <a:p>
            <a:r>
              <a:rPr lang="en-NZ" dirty="0" smtClean="0"/>
              <a:t>7</a:t>
            </a:r>
            <a:endParaRPr lang="en-NZ" dirty="0"/>
          </a:p>
        </p:txBody>
      </p:sp>
      <p:sp>
        <p:nvSpPr>
          <p:cNvPr id="26" name="Arc 25"/>
          <p:cNvSpPr/>
          <p:nvPr/>
        </p:nvSpPr>
        <p:spPr>
          <a:xfrm flipH="1" flipV="1">
            <a:off x="2409794" y="-963488"/>
            <a:ext cx="4464496" cy="6048672"/>
          </a:xfrm>
          <a:prstGeom prst="arc">
            <a:avLst>
              <a:gd name="adj1" fmla="val 16209761"/>
              <a:gd name="adj2" fmla="val 53876"/>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Tree>
    <p:extLst>
      <p:ext uri="{BB962C8B-B14F-4D97-AF65-F5344CB8AC3E}">
        <p14:creationId xmlns:p14="http://schemas.microsoft.com/office/powerpoint/2010/main" val="12128425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Economists answer to Question 1</a:t>
            </a:r>
            <a:endParaRPr lang="en-NZ" dirty="0"/>
          </a:p>
        </p:txBody>
      </p:sp>
      <p:sp>
        <p:nvSpPr>
          <p:cNvPr id="3" name="Content Placeholder 2"/>
          <p:cNvSpPr>
            <a:spLocks noGrp="1"/>
          </p:cNvSpPr>
          <p:nvPr>
            <p:ph idx="1"/>
          </p:nvPr>
        </p:nvSpPr>
        <p:spPr>
          <a:xfrm>
            <a:off x="457200" y="1600201"/>
            <a:ext cx="8229600" cy="3629000"/>
          </a:xfrm>
        </p:spPr>
        <p:txBody>
          <a:bodyPr>
            <a:normAutofit/>
          </a:bodyPr>
          <a:lstStyle/>
          <a:p>
            <a:r>
              <a:rPr lang="en-NZ" sz="2700" dirty="0" smtClean="0"/>
              <a:t>Choose the mix of goods that puts you on the highest preference curve – pursue your own self interest.</a:t>
            </a:r>
            <a:r>
              <a:rPr lang="en-NZ" dirty="0" smtClean="0"/>
              <a:t> </a:t>
            </a:r>
          </a:p>
        </p:txBody>
      </p:sp>
    </p:spTree>
    <p:extLst>
      <p:ext uri="{BB962C8B-B14F-4D97-AF65-F5344CB8AC3E}">
        <p14:creationId xmlns:p14="http://schemas.microsoft.com/office/powerpoint/2010/main" val="4667850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Economists answer to Question 1</a:t>
            </a:r>
            <a:endParaRPr lang="en-NZ" dirty="0"/>
          </a:p>
        </p:txBody>
      </p:sp>
      <p:sp>
        <p:nvSpPr>
          <p:cNvPr id="3" name="Content Placeholder 2"/>
          <p:cNvSpPr>
            <a:spLocks noGrp="1"/>
          </p:cNvSpPr>
          <p:nvPr>
            <p:ph idx="1"/>
          </p:nvPr>
        </p:nvSpPr>
        <p:spPr/>
        <p:txBody>
          <a:bodyPr>
            <a:normAutofit fontScale="85000" lnSpcReduction="10000"/>
          </a:bodyPr>
          <a:lstStyle/>
          <a:p>
            <a:r>
              <a:rPr lang="en-NZ" dirty="0" smtClean="0"/>
              <a:t>Choose the mix of goods that puts you on the highest preference curve – pursue your own self interest. </a:t>
            </a:r>
          </a:p>
          <a:p>
            <a:r>
              <a:rPr lang="en-NZ" dirty="0" smtClean="0"/>
              <a:t>“Self-interest is no myopic selfishness. It is whatever it is that interests the participants, whatever they value, whatever goals they pursue. The scientist seeking to advance the frontiers of there discipline, the missionary seeking  to convert infidels to the true faith, the philanthropist seeking to bring comfort to the needy – all are pursuing their interests, as they see them, as they judge them by their own values.” </a:t>
            </a:r>
          </a:p>
          <a:p>
            <a:pPr lvl="1"/>
            <a:r>
              <a:rPr lang="en-NZ" dirty="0" smtClean="0"/>
              <a:t>Milton Friedman</a:t>
            </a:r>
          </a:p>
        </p:txBody>
      </p:sp>
    </p:spTree>
    <p:extLst>
      <p:ext uri="{BB962C8B-B14F-4D97-AF65-F5344CB8AC3E}">
        <p14:creationId xmlns:p14="http://schemas.microsoft.com/office/powerpoint/2010/main" val="41575077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What I </a:t>
            </a:r>
            <a:r>
              <a:rPr lang="en-NZ" u="sng" dirty="0" smtClean="0"/>
              <a:t>would</a:t>
            </a:r>
            <a:r>
              <a:rPr lang="en-NZ" dirty="0" smtClean="0"/>
              <a:t> have done</a:t>
            </a:r>
            <a:endParaRPr lang="en-NZ" dirty="0"/>
          </a:p>
        </p:txBody>
      </p:sp>
      <p:sp>
        <p:nvSpPr>
          <p:cNvPr id="3" name="Content Placeholder 2"/>
          <p:cNvSpPr>
            <a:spLocks noGrp="1"/>
          </p:cNvSpPr>
          <p:nvPr>
            <p:ph idx="1"/>
          </p:nvPr>
        </p:nvSpPr>
        <p:spPr/>
        <p:txBody>
          <a:bodyPr/>
          <a:lstStyle/>
          <a:p>
            <a:endParaRPr lang="en-NZ" dirty="0"/>
          </a:p>
        </p:txBody>
      </p:sp>
    </p:spTree>
    <p:extLst>
      <p:ext uri="{BB962C8B-B14F-4D97-AF65-F5344CB8AC3E}">
        <p14:creationId xmlns:p14="http://schemas.microsoft.com/office/powerpoint/2010/main" val="18366563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Infant Mortality</a:t>
            </a:r>
            <a:endParaRPr lang="en-NZ"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2335" y="1600200"/>
            <a:ext cx="5839329" cy="4525963"/>
          </a:xfrm>
        </p:spPr>
      </p:pic>
    </p:spTree>
    <p:extLst>
      <p:ext uri="{BB962C8B-B14F-4D97-AF65-F5344CB8AC3E}">
        <p14:creationId xmlns:p14="http://schemas.microsoft.com/office/powerpoint/2010/main" val="32706938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Why did infant mortality drop?</a:t>
            </a:r>
            <a:endParaRPr lang="en-NZ" dirty="0"/>
          </a:p>
        </p:txBody>
      </p:sp>
      <p:sp>
        <p:nvSpPr>
          <p:cNvPr id="3" name="Content Placeholder 2"/>
          <p:cNvSpPr>
            <a:spLocks noGrp="1"/>
          </p:cNvSpPr>
          <p:nvPr>
            <p:ph idx="1"/>
          </p:nvPr>
        </p:nvSpPr>
        <p:spPr/>
        <p:txBody>
          <a:bodyPr/>
          <a:lstStyle/>
          <a:p>
            <a:endParaRPr lang="en-NZ" dirty="0"/>
          </a:p>
        </p:txBody>
      </p:sp>
    </p:spTree>
    <p:extLst>
      <p:ext uri="{BB962C8B-B14F-4D97-AF65-F5344CB8AC3E}">
        <p14:creationId xmlns:p14="http://schemas.microsoft.com/office/powerpoint/2010/main" val="14651336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Why did infant mortality drop?</a:t>
            </a:r>
            <a:endParaRPr lang="en-NZ" dirty="0"/>
          </a:p>
        </p:txBody>
      </p:sp>
      <p:sp>
        <p:nvSpPr>
          <p:cNvPr id="3" name="Content Placeholder 2"/>
          <p:cNvSpPr>
            <a:spLocks noGrp="1"/>
          </p:cNvSpPr>
          <p:nvPr>
            <p:ph idx="1"/>
          </p:nvPr>
        </p:nvSpPr>
        <p:spPr/>
        <p:txBody>
          <a:bodyPr/>
          <a:lstStyle/>
          <a:p>
            <a:r>
              <a:rPr lang="en-NZ" dirty="0" smtClean="0"/>
              <a:t>We got wealthier </a:t>
            </a:r>
          </a:p>
          <a:p>
            <a:endParaRPr lang="en-NZ" dirty="0"/>
          </a:p>
        </p:txBody>
      </p:sp>
    </p:spTree>
    <p:extLst>
      <p:ext uri="{BB962C8B-B14F-4D97-AF65-F5344CB8AC3E}">
        <p14:creationId xmlns:p14="http://schemas.microsoft.com/office/powerpoint/2010/main" val="22063366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Infant Mortality</a:t>
            </a:r>
            <a:endParaRPr lang="en-NZ"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37549" y="1600200"/>
            <a:ext cx="5868902" cy="4525963"/>
          </a:xfrm>
        </p:spPr>
      </p:pic>
    </p:spTree>
    <p:extLst>
      <p:ext uri="{BB962C8B-B14F-4D97-AF65-F5344CB8AC3E}">
        <p14:creationId xmlns:p14="http://schemas.microsoft.com/office/powerpoint/2010/main" val="23971325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Infant Mortality</a:t>
            </a:r>
            <a:endParaRPr lang="en-NZ"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2335" y="1600200"/>
            <a:ext cx="5839329" cy="4525963"/>
          </a:xfrm>
        </p:spPr>
      </p:pic>
    </p:spTree>
    <p:extLst>
      <p:ext uri="{BB962C8B-B14F-4D97-AF65-F5344CB8AC3E}">
        <p14:creationId xmlns:p14="http://schemas.microsoft.com/office/powerpoint/2010/main" val="5460861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Why did infant mortality drop?</a:t>
            </a:r>
            <a:endParaRPr lang="en-NZ" dirty="0"/>
          </a:p>
        </p:txBody>
      </p:sp>
      <p:sp>
        <p:nvSpPr>
          <p:cNvPr id="3" name="Content Placeholder 2"/>
          <p:cNvSpPr>
            <a:spLocks noGrp="1"/>
          </p:cNvSpPr>
          <p:nvPr>
            <p:ph idx="1"/>
          </p:nvPr>
        </p:nvSpPr>
        <p:spPr/>
        <p:txBody>
          <a:bodyPr/>
          <a:lstStyle/>
          <a:p>
            <a:r>
              <a:rPr lang="en-NZ" dirty="0" smtClean="0"/>
              <a:t>We got wealthier </a:t>
            </a:r>
          </a:p>
          <a:p>
            <a:r>
              <a:rPr lang="en-NZ" dirty="0" smtClean="0"/>
              <a:t>The price got cheaper</a:t>
            </a:r>
          </a:p>
          <a:p>
            <a:endParaRPr lang="en-NZ" dirty="0"/>
          </a:p>
        </p:txBody>
      </p:sp>
    </p:spTree>
    <p:extLst>
      <p:ext uri="{BB962C8B-B14F-4D97-AF65-F5344CB8AC3E}">
        <p14:creationId xmlns:p14="http://schemas.microsoft.com/office/powerpoint/2010/main" val="14651336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Infant Mortality</a:t>
            </a:r>
            <a:endParaRPr lang="en-NZ"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2335" y="1600200"/>
            <a:ext cx="5839329" cy="4525963"/>
          </a:xfrm>
        </p:spPr>
      </p:pic>
      <p:cxnSp>
        <p:nvCxnSpPr>
          <p:cNvPr id="5" name="Straight Connector 4"/>
          <p:cNvCxnSpPr/>
          <p:nvPr/>
        </p:nvCxnSpPr>
        <p:spPr>
          <a:xfrm>
            <a:off x="2195736" y="2852936"/>
            <a:ext cx="735214" cy="0"/>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2915816" y="2856189"/>
            <a:ext cx="15134" cy="2808312"/>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12" idx="3"/>
          </p:cNvCxnSpPr>
          <p:nvPr/>
        </p:nvCxnSpPr>
        <p:spPr>
          <a:xfrm>
            <a:off x="1547664" y="4739953"/>
            <a:ext cx="1204315" cy="849287"/>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83568" y="4509120"/>
            <a:ext cx="864096" cy="461665"/>
          </a:xfrm>
          <a:prstGeom prst="rect">
            <a:avLst/>
          </a:prstGeom>
          <a:noFill/>
          <a:ln>
            <a:solidFill>
              <a:schemeClr val="bg1"/>
            </a:solidFill>
          </a:ln>
        </p:spPr>
        <p:txBody>
          <a:bodyPr wrap="square" rtlCol="0">
            <a:spAutoFit/>
          </a:bodyPr>
          <a:lstStyle/>
          <a:p>
            <a:r>
              <a:rPr lang="en-NZ" sz="2400" b="1" dirty="0" smtClean="0"/>
              <a:t>$700</a:t>
            </a:r>
            <a:endParaRPr lang="en-NZ" sz="2400" b="1" dirty="0"/>
          </a:p>
        </p:txBody>
      </p:sp>
    </p:spTree>
    <p:extLst>
      <p:ext uri="{BB962C8B-B14F-4D97-AF65-F5344CB8AC3E}">
        <p14:creationId xmlns:p14="http://schemas.microsoft.com/office/powerpoint/2010/main" val="24145106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Infant Mortality</a:t>
            </a:r>
            <a:endParaRPr lang="en-NZ" dirty="0"/>
          </a:p>
        </p:txBody>
      </p:sp>
      <p:cxnSp>
        <p:nvCxnSpPr>
          <p:cNvPr id="5" name="Straight Connector 4"/>
          <p:cNvCxnSpPr/>
          <p:nvPr/>
        </p:nvCxnSpPr>
        <p:spPr>
          <a:xfrm>
            <a:off x="2195736" y="2852936"/>
            <a:ext cx="735214" cy="0"/>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2915816" y="2856189"/>
            <a:ext cx="15134" cy="2808312"/>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12" idx="3"/>
          </p:cNvCxnSpPr>
          <p:nvPr/>
        </p:nvCxnSpPr>
        <p:spPr>
          <a:xfrm>
            <a:off x="1701451" y="4739952"/>
            <a:ext cx="1204315" cy="849287"/>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49323" y="4509119"/>
            <a:ext cx="1152128" cy="461665"/>
          </a:xfrm>
          <a:prstGeom prst="rect">
            <a:avLst/>
          </a:prstGeom>
          <a:noFill/>
          <a:ln>
            <a:solidFill>
              <a:schemeClr val="bg1"/>
            </a:solidFill>
          </a:ln>
        </p:spPr>
        <p:txBody>
          <a:bodyPr wrap="square" rtlCol="0">
            <a:spAutoFit/>
          </a:bodyPr>
          <a:lstStyle/>
          <a:p>
            <a:r>
              <a:rPr lang="en-NZ" sz="2400" b="1" dirty="0" smtClean="0"/>
              <a:t>$7000</a:t>
            </a:r>
            <a:endParaRPr lang="en-NZ" sz="2400" b="1"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34798" y="1628800"/>
            <a:ext cx="6110050" cy="4525963"/>
          </a:xfrm>
        </p:spPr>
      </p:pic>
      <p:cxnSp>
        <p:nvCxnSpPr>
          <p:cNvPr id="9" name="Straight Connector 8"/>
          <p:cNvCxnSpPr/>
          <p:nvPr/>
        </p:nvCxnSpPr>
        <p:spPr>
          <a:xfrm>
            <a:off x="2051720" y="2856189"/>
            <a:ext cx="3168352" cy="0"/>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219377" y="2852936"/>
            <a:ext cx="0" cy="3096344"/>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547664" y="4797152"/>
            <a:ext cx="3528392" cy="108012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82569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Why did infant mortality drop?</a:t>
            </a:r>
            <a:endParaRPr lang="en-NZ" dirty="0"/>
          </a:p>
        </p:txBody>
      </p:sp>
      <p:sp>
        <p:nvSpPr>
          <p:cNvPr id="3" name="Content Placeholder 2"/>
          <p:cNvSpPr>
            <a:spLocks noGrp="1"/>
          </p:cNvSpPr>
          <p:nvPr>
            <p:ph idx="1"/>
          </p:nvPr>
        </p:nvSpPr>
        <p:spPr/>
        <p:txBody>
          <a:bodyPr/>
          <a:lstStyle/>
          <a:p>
            <a:r>
              <a:rPr lang="en-NZ" dirty="0" smtClean="0"/>
              <a:t>We got wealthier </a:t>
            </a:r>
          </a:p>
          <a:p>
            <a:r>
              <a:rPr lang="en-NZ" dirty="0" smtClean="0"/>
              <a:t>The price got cheaper</a:t>
            </a:r>
          </a:p>
          <a:p>
            <a:endParaRPr lang="en-NZ" dirty="0"/>
          </a:p>
          <a:p>
            <a:r>
              <a:rPr lang="en-NZ" dirty="0" smtClean="0"/>
              <a:t>We love our kids more (preference curves change)</a:t>
            </a:r>
            <a:endParaRPr lang="en-NZ" dirty="0"/>
          </a:p>
        </p:txBody>
      </p:sp>
    </p:spTree>
    <p:extLst>
      <p:ext uri="{BB962C8B-B14F-4D97-AF65-F5344CB8AC3E}">
        <p14:creationId xmlns:p14="http://schemas.microsoft.com/office/powerpoint/2010/main" val="26049068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Three Models of Change</a:t>
            </a:r>
            <a:endParaRPr lang="en-NZ" dirty="0"/>
          </a:p>
        </p:txBody>
      </p:sp>
      <p:sp>
        <p:nvSpPr>
          <p:cNvPr id="3" name="Content Placeholder 2"/>
          <p:cNvSpPr>
            <a:spLocks noGrp="1"/>
          </p:cNvSpPr>
          <p:nvPr>
            <p:ph idx="1"/>
          </p:nvPr>
        </p:nvSpPr>
        <p:spPr/>
        <p:txBody>
          <a:bodyPr/>
          <a:lstStyle/>
          <a:p>
            <a:endParaRPr lang="en-NZ" dirty="0"/>
          </a:p>
        </p:txBody>
      </p:sp>
    </p:spTree>
    <p:extLst>
      <p:ext uri="{BB962C8B-B14F-4D97-AF65-F5344CB8AC3E}">
        <p14:creationId xmlns:p14="http://schemas.microsoft.com/office/powerpoint/2010/main" val="10624263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Three Models or Change</a:t>
            </a:r>
            <a:endParaRPr lang="en-NZ" dirty="0"/>
          </a:p>
        </p:txBody>
      </p:sp>
      <p:sp>
        <p:nvSpPr>
          <p:cNvPr id="3" name="Content Placeholder 2"/>
          <p:cNvSpPr>
            <a:spLocks noGrp="1"/>
          </p:cNvSpPr>
          <p:nvPr>
            <p:ph idx="1"/>
          </p:nvPr>
        </p:nvSpPr>
        <p:spPr/>
        <p:txBody>
          <a:bodyPr/>
          <a:lstStyle/>
          <a:p>
            <a:r>
              <a:rPr lang="en-NZ" dirty="0" smtClean="0"/>
              <a:t>We got wealthier </a:t>
            </a:r>
          </a:p>
          <a:p>
            <a:r>
              <a:rPr lang="en-NZ" dirty="0" smtClean="0"/>
              <a:t>The price got cheaper</a:t>
            </a:r>
          </a:p>
          <a:p>
            <a:endParaRPr lang="en-NZ" dirty="0"/>
          </a:p>
          <a:p>
            <a:r>
              <a:rPr lang="en-NZ" dirty="0" smtClean="0"/>
              <a:t>Preference curves change</a:t>
            </a:r>
            <a:endParaRPr lang="en-NZ" dirty="0"/>
          </a:p>
        </p:txBody>
      </p:sp>
    </p:spTree>
    <p:extLst>
      <p:ext uri="{BB962C8B-B14F-4D97-AF65-F5344CB8AC3E}">
        <p14:creationId xmlns:p14="http://schemas.microsoft.com/office/powerpoint/2010/main" val="137993385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Three Models or Change</a:t>
            </a:r>
            <a:endParaRPr lang="en-NZ" dirty="0"/>
          </a:p>
        </p:txBody>
      </p:sp>
      <p:sp>
        <p:nvSpPr>
          <p:cNvPr id="3" name="Content Placeholder 2"/>
          <p:cNvSpPr>
            <a:spLocks noGrp="1"/>
          </p:cNvSpPr>
          <p:nvPr>
            <p:ph idx="1"/>
          </p:nvPr>
        </p:nvSpPr>
        <p:spPr/>
        <p:txBody>
          <a:bodyPr/>
          <a:lstStyle/>
          <a:p>
            <a:r>
              <a:rPr lang="en-NZ" dirty="0" smtClean="0"/>
              <a:t>We got wealthier </a:t>
            </a:r>
          </a:p>
          <a:p>
            <a:r>
              <a:rPr lang="en-NZ" dirty="0" smtClean="0"/>
              <a:t>The price got cheaper</a:t>
            </a:r>
          </a:p>
          <a:p>
            <a:endParaRPr lang="en-NZ" dirty="0"/>
          </a:p>
          <a:p>
            <a:r>
              <a:rPr lang="en-NZ" dirty="0" smtClean="0"/>
              <a:t>Preference curves change</a:t>
            </a:r>
            <a:endParaRPr lang="en-NZ" dirty="0"/>
          </a:p>
        </p:txBody>
      </p:sp>
      <p:sp>
        <p:nvSpPr>
          <p:cNvPr id="4" name="Right Brace 3"/>
          <p:cNvSpPr/>
          <p:nvPr/>
        </p:nvSpPr>
        <p:spPr>
          <a:xfrm>
            <a:off x="4966077" y="1628800"/>
            <a:ext cx="360040" cy="108012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5" name="TextBox 4"/>
          <p:cNvSpPr txBox="1"/>
          <p:nvPr/>
        </p:nvSpPr>
        <p:spPr>
          <a:xfrm>
            <a:off x="5508104" y="1907250"/>
            <a:ext cx="2160240" cy="523220"/>
          </a:xfrm>
          <a:prstGeom prst="rect">
            <a:avLst/>
          </a:prstGeom>
          <a:noFill/>
        </p:spPr>
        <p:txBody>
          <a:bodyPr wrap="square" rtlCol="0">
            <a:spAutoFit/>
          </a:bodyPr>
          <a:lstStyle/>
          <a:p>
            <a:r>
              <a:rPr lang="en-NZ" sz="2800" dirty="0" smtClean="0"/>
              <a:t>Economists </a:t>
            </a:r>
            <a:endParaRPr lang="en-NZ" sz="2800" dirty="0"/>
          </a:p>
        </p:txBody>
      </p:sp>
    </p:spTree>
    <p:extLst>
      <p:ext uri="{BB962C8B-B14F-4D97-AF65-F5344CB8AC3E}">
        <p14:creationId xmlns:p14="http://schemas.microsoft.com/office/powerpoint/2010/main" val="11385582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Economics </a:t>
            </a:r>
            <a:r>
              <a:rPr lang="en-NZ" dirty="0" smtClean="0"/>
              <a:t>vs </a:t>
            </a:r>
            <a:r>
              <a:rPr lang="en-NZ" dirty="0"/>
              <a:t>Theology</a:t>
            </a:r>
          </a:p>
        </p:txBody>
      </p:sp>
      <p:sp>
        <p:nvSpPr>
          <p:cNvPr id="3" name="Content Placeholder 2"/>
          <p:cNvSpPr>
            <a:spLocks noGrp="1"/>
          </p:cNvSpPr>
          <p:nvPr>
            <p:ph idx="1"/>
          </p:nvPr>
        </p:nvSpPr>
        <p:spPr/>
        <p:txBody>
          <a:bodyPr>
            <a:normAutofit/>
          </a:bodyPr>
          <a:lstStyle/>
          <a:p>
            <a:r>
              <a:rPr lang="en-NZ" sz="3000" dirty="0" smtClean="0"/>
              <a:t>Economics </a:t>
            </a:r>
          </a:p>
          <a:p>
            <a:pPr lvl="1"/>
            <a:r>
              <a:rPr lang="en-NZ" sz="2600" dirty="0" smtClean="0"/>
              <a:t>Don’t assume preference curves change (at least quickly)</a:t>
            </a:r>
          </a:p>
          <a:p>
            <a:pPr lvl="1"/>
            <a:r>
              <a:rPr lang="en-NZ" sz="2600" dirty="0" smtClean="0"/>
              <a:t>Any “change” is just revealed preferences</a:t>
            </a:r>
          </a:p>
          <a:p>
            <a:pPr lvl="1"/>
            <a:r>
              <a:rPr lang="en-NZ" sz="2600" dirty="0" smtClean="0"/>
              <a:t>People respond to incentives</a:t>
            </a:r>
          </a:p>
          <a:p>
            <a:pPr lvl="1"/>
            <a:r>
              <a:rPr lang="en-NZ" sz="2600" dirty="0" smtClean="0"/>
              <a:t>Overlay conditions on people to make them behave better</a:t>
            </a:r>
          </a:p>
          <a:p>
            <a:pPr lvl="1"/>
            <a:endParaRPr lang="en-NZ" dirty="0"/>
          </a:p>
          <a:p>
            <a:pPr lvl="1"/>
            <a:endParaRPr lang="en-NZ" dirty="0" smtClean="0"/>
          </a:p>
          <a:p>
            <a:pPr lvl="1"/>
            <a:endParaRPr lang="en-NZ" dirty="0" smtClean="0"/>
          </a:p>
          <a:p>
            <a:pPr marL="457200" lvl="1" indent="0">
              <a:buNone/>
            </a:pPr>
            <a:endParaRPr lang="en-NZ"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Economics </a:t>
            </a:r>
            <a:r>
              <a:rPr lang="en-NZ" dirty="0" smtClean="0"/>
              <a:t>vs </a:t>
            </a:r>
            <a:r>
              <a:rPr lang="en-NZ" dirty="0"/>
              <a:t>Theology</a:t>
            </a:r>
          </a:p>
        </p:txBody>
      </p:sp>
      <p:sp>
        <p:nvSpPr>
          <p:cNvPr id="3" name="Content Placeholder 2"/>
          <p:cNvSpPr>
            <a:spLocks noGrp="1"/>
          </p:cNvSpPr>
          <p:nvPr>
            <p:ph idx="1"/>
          </p:nvPr>
        </p:nvSpPr>
        <p:spPr/>
        <p:txBody>
          <a:bodyPr>
            <a:normAutofit fontScale="92500" lnSpcReduction="10000"/>
          </a:bodyPr>
          <a:lstStyle/>
          <a:p>
            <a:r>
              <a:rPr lang="en-NZ" dirty="0" smtClean="0"/>
              <a:t>Economics </a:t>
            </a:r>
          </a:p>
          <a:p>
            <a:pPr lvl="1"/>
            <a:r>
              <a:rPr lang="en-NZ" dirty="0" smtClean="0"/>
              <a:t>Don’t assume preference curves change (at least quickly)</a:t>
            </a:r>
          </a:p>
          <a:p>
            <a:pPr lvl="1"/>
            <a:r>
              <a:rPr lang="en-NZ" dirty="0" smtClean="0"/>
              <a:t>Any “change” is just revealed preferences</a:t>
            </a:r>
          </a:p>
          <a:p>
            <a:pPr lvl="1"/>
            <a:r>
              <a:rPr lang="en-NZ" dirty="0" smtClean="0"/>
              <a:t>People respond to incentives</a:t>
            </a:r>
          </a:p>
          <a:p>
            <a:pPr lvl="1"/>
            <a:r>
              <a:rPr lang="en-NZ" dirty="0" smtClean="0"/>
              <a:t>Overlay conditions on people to make them behave better</a:t>
            </a:r>
          </a:p>
          <a:p>
            <a:r>
              <a:rPr lang="en-NZ" dirty="0" smtClean="0"/>
              <a:t>Theology</a:t>
            </a:r>
          </a:p>
          <a:p>
            <a:pPr lvl="1"/>
            <a:r>
              <a:rPr lang="en-NZ" dirty="0" smtClean="0"/>
              <a:t>We are becoming “Children of God”</a:t>
            </a:r>
          </a:p>
          <a:p>
            <a:pPr lvl="1"/>
            <a:r>
              <a:rPr lang="en-NZ" dirty="0" smtClean="0"/>
              <a:t>What are you when the resources dry up?</a:t>
            </a:r>
          </a:p>
          <a:p>
            <a:pPr lvl="1"/>
            <a:endParaRPr lang="en-NZ" dirty="0"/>
          </a:p>
        </p:txBody>
      </p:sp>
    </p:spTree>
    <p:extLst>
      <p:ext uri="{BB962C8B-B14F-4D97-AF65-F5344CB8AC3E}">
        <p14:creationId xmlns:p14="http://schemas.microsoft.com/office/powerpoint/2010/main" val="25596365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Warren Buffet</a:t>
            </a:r>
            <a:endParaRPr lang="en-NZ" dirty="0"/>
          </a:p>
        </p:txBody>
      </p:sp>
      <p:sp>
        <p:nvSpPr>
          <p:cNvPr id="3" name="Content Placeholder 2"/>
          <p:cNvSpPr>
            <a:spLocks noGrp="1"/>
          </p:cNvSpPr>
          <p:nvPr>
            <p:ph idx="1"/>
          </p:nvPr>
        </p:nvSpPr>
        <p:spPr/>
        <p:txBody>
          <a:bodyPr/>
          <a:lstStyle/>
          <a:p>
            <a:pPr algn="ctr">
              <a:buNone/>
            </a:pPr>
            <a:r>
              <a:rPr lang="en-NZ" dirty="0" smtClean="0"/>
              <a:t>“Of the billionaires I have known, money just brings out the basic traits in them. If they were jerks before they had money, they are simply jerks with a billion dollars.”</a:t>
            </a:r>
            <a:endParaRPr lang="en-NZ"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What I think</a:t>
            </a:r>
            <a:endParaRPr lang="en-NZ" dirty="0"/>
          </a:p>
        </p:txBody>
      </p:sp>
      <p:sp>
        <p:nvSpPr>
          <p:cNvPr id="3" name="Content Placeholder 2"/>
          <p:cNvSpPr>
            <a:spLocks noGrp="1"/>
          </p:cNvSpPr>
          <p:nvPr>
            <p:ph idx="1"/>
          </p:nvPr>
        </p:nvSpPr>
        <p:spPr>
          <a:xfrm>
            <a:off x="457200" y="1600200"/>
            <a:ext cx="8363272" cy="4525963"/>
          </a:xfrm>
        </p:spPr>
        <p:txBody>
          <a:bodyPr>
            <a:normAutofit/>
          </a:bodyPr>
          <a:lstStyle/>
          <a:p>
            <a:r>
              <a:rPr lang="en-NZ" dirty="0" smtClean="0"/>
              <a:t>80-90% of change is not real change</a:t>
            </a:r>
          </a:p>
          <a:p>
            <a:r>
              <a:rPr lang="en-NZ" dirty="0" smtClean="0"/>
              <a:t>Feedback loops</a:t>
            </a:r>
          </a:p>
          <a:p>
            <a:r>
              <a:rPr lang="en-NZ" dirty="0" smtClean="0"/>
              <a:t>Support economic growth – grow the pie</a:t>
            </a:r>
          </a:p>
          <a:p>
            <a:r>
              <a:rPr lang="en-NZ" dirty="0" smtClean="0"/>
              <a:t>Golden Womb - be an active part of the debate on cutting up the pie (another sermon?)</a:t>
            </a:r>
          </a:p>
          <a:p>
            <a:r>
              <a:rPr lang="en-NZ" dirty="0" smtClean="0"/>
              <a:t>There might be cultural factors</a:t>
            </a:r>
          </a:p>
          <a:p>
            <a:r>
              <a:rPr lang="en-NZ" dirty="0" smtClean="0"/>
              <a:t>Optimise part 1  - what do you really want? </a:t>
            </a:r>
          </a:p>
          <a:p>
            <a:endParaRPr lang="en-NZ" dirty="0" smtClean="0"/>
          </a:p>
          <a:p>
            <a:endParaRPr lang="en-NZ" dirty="0" smtClean="0"/>
          </a:p>
          <a:p>
            <a:endParaRPr lang="en-NZ" dirty="0"/>
          </a:p>
        </p:txBody>
      </p:sp>
    </p:spTree>
    <p:extLst>
      <p:ext uri="{BB962C8B-B14F-4D97-AF65-F5344CB8AC3E}">
        <p14:creationId xmlns:p14="http://schemas.microsoft.com/office/powerpoint/2010/main" val="23577815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What I think</a:t>
            </a:r>
            <a:endParaRPr lang="en-NZ" dirty="0"/>
          </a:p>
        </p:txBody>
      </p:sp>
      <p:sp>
        <p:nvSpPr>
          <p:cNvPr id="3" name="Content Placeholder 2"/>
          <p:cNvSpPr>
            <a:spLocks noGrp="1"/>
          </p:cNvSpPr>
          <p:nvPr>
            <p:ph idx="1"/>
          </p:nvPr>
        </p:nvSpPr>
        <p:spPr>
          <a:xfrm>
            <a:off x="457200" y="1600200"/>
            <a:ext cx="8363272" cy="4525963"/>
          </a:xfrm>
        </p:spPr>
        <p:txBody>
          <a:bodyPr>
            <a:normAutofit lnSpcReduction="10000"/>
          </a:bodyPr>
          <a:lstStyle/>
          <a:p>
            <a:r>
              <a:rPr lang="en-NZ" dirty="0" smtClean="0"/>
              <a:t>80-90% of change is not real change</a:t>
            </a:r>
          </a:p>
          <a:p>
            <a:r>
              <a:rPr lang="en-NZ" dirty="0" smtClean="0"/>
              <a:t>Feedback loops</a:t>
            </a:r>
          </a:p>
          <a:p>
            <a:r>
              <a:rPr lang="en-NZ" dirty="0" smtClean="0"/>
              <a:t>Support economic growth – grow the pie</a:t>
            </a:r>
          </a:p>
          <a:p>
            <a:r>
              <a:rPr lang="en-NZ" dirty="0" smtClean="0"/>
              <a:t>Golden Womb - be an active part of the debate on cutting up the pie (another sermon?)</a:t>
            </a:r>
          </a:p>
          <a:p>
            <a:r>
              <a:rPr lang="en-NZ" dirty="0" smtClean="0"/>
              <a:t>There might be cultural factors</a:t>
            </a:r>
          </a:p>
          <a:p>
            <a:r>
              <a:rPr lang="en-NZ" dirty="0" smtClean="0"/>
              <a:t>Optimise part 1  - what do you really want? </a:t>
            </a:r>
          </a:p>
          <a:p>
            <a:r>
              <a:rPr lang="en-NZ" dirty="0" smtClean="0"/>
              <a:t>Always know the limitations and risks</a:t>
            </a:r>
          </a:p>
          <a:p>
            <a:endParaRPr lang="en-NZ" dirty="0" smtClean="0"/>
          </a:p>
          <a:p>
            <a:endParaRPr lang="en-NZ" dirty="0"/>
          </a:p>
        </p:txBody>
      </p:sp>
    </p:spTree>
    <p:extLst>
      <p:ext uri="{BB962C8B-B14F-4D97-AF65-F5344CB8AC3E}">
        <p14:creationId xmlns:p14="http://schemas.microsoft.com/office/powerpoint/2010/main" val="20498183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err="1" smtClean="0"/>
              <a:t>Dueteronomy</a:t>
            </a:r>
            <a:r>
              <a:rPr lang="en-NZ" dirty="0" smtClean="0"/>
              <a:t> – part of </a:t>
            </a:r>
            <a:r>
              <a:rPr lang="en-NZ" dirty="0" err="1" smtClean="0"/>
              <a:t>chpt</a:t>
            </a:r>
            <a:r>
              <a:rPr lang="en-NZ" dirty="0" smtClean="0"/>
              <a:t> 8-10</a:t>
            </a:r>
            <a:endParaRPr lang="en-NZ" dirty="0"/>
          </a:p>
        </p:txBody>
      </p:sp>
      <p:sp>
        <p:nvSpPr>
          <p:cNvPr id="3" name="Content Placeholder 2"/>
          <p:cNvSpPr>
            <a:spLocks noGrp="1"/>
          </p:cNvSpPr>
          <p:nvPr>
            <p:ph idx="1"/>
          </p:nvPr>
        </p:nvSpPr>
        <p:spPr/>
        <p:txBody>
          <a:bodyPr>
            <a:normAutofit/>
          </a:bodyPr>
          <a:lstStyle/>
          <a:p>
            <a:pPr marL="0" indent="0">
              <a:buNone/>
            </a:pPr>
            <a:r>
              <a:rPr lang="en-NZ" sz="2400" dirty="0" smtClean="0"/>
              <a:t>(8) 11-16 Make </a:t>
            </a:r>
            <a:r>
              <a:rPr lang="en-NZ" sz="2400" dirty="0"/>
              <a:t>sure you don’t forget </a:t>
            </a:r>
            <a:r>
              <a:rPr lang="en-NZ" sz="2400" cap="small" dirty="0"/>
              <a:t>God</a:t>
            </a:r>
            <a:r>
              <a:rPr lang="en-NZ" sz="2400" dirty="0"/>
              <a:t>, your God, by not keeping his commandments, his rules and regulations that I command you today. Make sure that when you eat and are satisfied, build pleasant houses and settle in, see your herds and flocks flourish and more and more money come in, watch your standard of living going up and up—make sure you don’t become so full of yourself and your things that you forget </a:t>
            </a:r>
            <a:r>
              <a:rPr lang="en-NZ" sz="2400" cap="small" dirty="0"/>
              <a:t>God</a:t>
            </a:r>
            <a:r>
              <a:rPr lang="en-NZ" sz="2400" dirty="0"/>
              <a:t>, your God</a:t>
            </a:r>
            <a:r>
              <a:rPr lang="en-NZ" sz="2400" dirty="0" smtClean="0"/>
              <a:t>,………</a:t>
            </a:r>
          </a:p>
          <a:p>
            <a:endParaRPr lang="en-NZ" dirty="0"/>
          </a:p>
          <a:p>
            <a:endParaRPr lang="en-NZ" dirty="0"/>
          </a:p>
          <a:p>
            <a:endParaRPr lang="en-NZ" dirty="0"/>
          </a:p>
        </p:txBody>
      </p:sp>
    </p:spTree>
    <p:extLst>
      <p:ext uri="{BB962C8B-B14F-4D97-AF65-F5344CB8AC3E}">
        <p14:creationId xmlns:p14="http://schemas.microsoft.com/office/powerpoint/2010/main" val="34823088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NZ"/>
          </a:p>
        </p:txBody>
      </p:sp>
      <p:sp>
        <p:nvSpPr>
          <p:cNvPr id="3" name="Content Placeholder 2"/>
          <p:cNvSpPr>
            <a:spLocks noGrp="1"/>
          </p:cNvSpPr>
          <p:nvPr>
            <p:ph idx="1"/>
          </p:nvPr>
        </p:nvSpPr>
        <p:spPr>
          <a:xfrm>
            <a:off x="457200" y="836713"/>
            <a:ext cx="8229600" cy="5472607"/>
          </a:xfrm>
        </p:spPr>
        <p:txBody>
          <a:bodyPr>
            <a:normAutofit/>
          </a:bodyPr>
          <a:lstStyle/>
          <a:p>
            <a:pPr marL="0" indent="0">
              <a:buNone/>
            </a:pPr>
            <a:r>
              <a:rPr lang="en-NZ" sz="2400" dirty="0" smtClean="0"/>
              <a:t>17-18 If </a:t>
            </a:r>
            <a:r>
              <a:rPr lang="en-NZ" sz="2400" dirty="0"/>
              <a:t>you start thinking to yourselves, “I did all this. And all by myself. I’m rich. It’s all mine!”—well, think again. Remember that </a:t>
            </a:r>
            <a:r>
              <a:rPr lang="en-NZ" sz="2400" cap="small" dirty="0"/>
              <a:t>God</a:t>
            </a:r>
            <a:r>
              <a:rPr lang="en-NZ" sz="2400" dirty="0"/>
              <a:t>, your God, gave you the strength to produce all this wealth so as to confirm the covenant that he promised to your ancestors—as it is today……</a:t>
            </a:r>
          </a:p>
          <a:p>
            <a:pPr marL="0" indent="0">
              <a:buNone/>
            </a:pPr>
            <a:endParaRPr lang="en-NZ" sz="2400" dirty="0"/>
          </a:p>
          <a:p>
            <a:pPr marL="0" indent="0">
              <a:buNone/>
            </a:pPr>
            <a:r>
              <a:rPr lang="en-NZ" sz="2400" dirty="0"/>
              <a:t>(</a:t>
            </a:r>
            <a:r>
              <a:rPr lang="en-NZ" sz="2400" dirty="0" smtClean="0"/>
              <a:t>9)12-13 So </a:t>
            </a:r>
            <a:r>
              <a:rPr lang="en-NZ" sz="2400" dirty="0"/>
              <a:t>now Israel, what do you think </a:t>
            </a:r>
            <a:r>
              <a:rPr lang="en-NZ" sz="2400" cap="small" dirty="0"/>
              <a:t>God</a:t>
            </a:r>
            <a:r>
              <a:rPr lang="en-NZ" sz="2400" dirty="0"/>
              <a:t> expects from you? Just this: Live in his presence in holy reverence, follow the road he sets out for you, love him, serve </a:t>
            </a:r>
            <a:r>
              <a:rPr lang="en-NZ" sz="2400" cap="small" dirty="0"/>
              <a:t>God</a:t>
            </a:r>
            <a:r>
              <a:rPr lang="en-NZ" sz="2400" dirty="0"/>
              <a:t>, your God, with everything you have in you, obey the commandments and regulations of </a:t>
            </a:r>
            <a:r>
              <a:rPr lang="en-NZ" sz="2400" cap="small" dirty="0"/>
              <a:t>God</a:t>
            </a:r>
            <a:r>
              <a:rPr lang="en-NZ" sz="2400" dirty="0"/>
              <a:t> that I’m commanding you today—live a good life</a:t>
            </a:r>
            <a:r>
              <a:rPr lang="en-NZ" sz="2400" dirty="0" smtClean="0"/>
              <a:t>.</a:t>
            </a:r>
          </a:p>
          <a:p>
            <a:pPr marL="0" indent="0">
              <a:buNone/>
            </a:pPr>
            <a:endParaRPr lang="en-NZ" sz="2400" dirty="0"/>
          </a:p>
          <a:p>
            <a:pPr marL="0" indent="0">
              <a:buNone/>
            </a:pPr>
            <a:endParaRPr lang="en-NZ" sz="2600" b="1" dirty="0" smtClean="0"/>
          </a:p>
          <a:p>
            <a:pPr marL="0" indent="0">
              <a:buNone/>
            </a:pPr>
            <a:endParaRPr lang="en-NZ" sz="2600" b="1" dirty="0"/>
          </a:p>
          <a:p>
            <a:pPr marL="0" indent="0">
              <a:buNone/>
            </a:pPr>
            <a:endParaRPr lang="en-NZ" sz="2600" b="1" dirty="0" smtClean="0"/>
          </a:p>
          <a:p>
            <a:pPr marL="0" indent="0">
              <a:buNone/>
            </a:pPr>
            <a:endParaRPr lang="en-NZ" sz="2600" b="1" dirty="0" smtClean="0"/>
          </a:p>
          <a:p>
            <a:pPr marL="0" indent="0">
              <a:buNone/>
            </a:pPr>
            <a:endParaRPr lang="en-NZ" sz="2600" dirty="0"/>
          </a:p>
          <a:p>
            <a:endParaRPr lang="en-NZ" dirty="0"/>
          </a:p>
          <a:p>
            <a:endParaRPr lang="en-NZ" dirty="0"/>
          </a:p>
        </p:txBody>
      </p:sp>
    </p:spTree>
    <p:extLst>
      <p:ext uri="{BB962C8B-B14F-4D97-AF65-F5344CB8AC3E}">
        <p14:creationId xmlns:p14="http://schemas.microsoft.com/office/powerpoint/2010/main" val="17866630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NZ"/>
          </a:p>
        </p:txBody>
      </p:sp>
      <p:sp>
        <p:nvSpPr>
          <p:cNvPr id="3" name="Content Placeholder 2"/>
          <p:cNvSpPr>
            <a:spLocks noGrp="1"/>
          </p:cNvSpPr>
          <p:nvPr>
            <p:ph idx="1"/>
          </p:nvPr>
        </p:nvSpPr>
        <p:spPr>
          <a:xfrm>
            <a:off x="457200" y="764704"/>
            <a:ext cx="8229600" cy="5361459"/>
          </a:xfrm>
        </p:spPr>
        <p:txBody>
          <a:bodyPr>
            <a:noAutofit/>
          </a:bodyPr>
          <a:lstStyle/>
          <a:p>
            <a:pPr marL="0" indent="0">
              <a:buNone/>
            </a:pPr>
            <a:r>
              <a:rPr lang="en-NZ" sz="2400" dirty="0"/>
              <a:t>(10) </a:t>
            </a:r>
            <a:r>
              <a:rPr lang="en-NZ" sz="2400" dirty="0" smtClean="0"/>
              <a:t>14-18 …So </a:t>
            </a:r>
            <a:r>
              <a:rPr lang="en-NZ" sz="2400" dirty="0"/>
              <a:t>cut away the thick calluses from your heart and stop being so </a:t>
            </a:r>
            <a:r>
              <a:rPr lang="en-NZ" sz="2400" dirty="0" smtClean="0"/>
              <a:t>wilfully hard-headed.</a:t>
            </a:r>
            <a:r>
              <a:rPr lang="en-NZ" sz="2400" dirty="0"/>
              <a:t> </a:t>
            </a:r>
            <a:r>
              <a:rPr lang="en-NZ" sz="2400" cap="small" dirty="0"/>
              <a:t>God</a:t>
            </a:r>
            <a:r>
              <a:rPr lang="en-NZ" sz="2400" dirty="0"/>
              <a:t>, your God, is the God of all gods, he’s the Master of all masters, a God immense and powerful and awesome. He doesn’t play </a:t>
            </a:r>
            <a:r>
              <a:rPr lang="en-NZ" sz="2400" dirty="0" smtClean="0"/>
              <a:t>favourites, </a:t>
            </a:r>
            <a:r>
              <a:rPr lang="en-NZ" sz="2400" dirty="0"/>
              <a:t>takes no bribes, makes sure orphans and widows are treated fairly, takes loving care of foreigners by seeing that they get food and clothing</a:t>
            </a:r>
            <a:r>
              <a:rPr lang="en-NZ" sz="2400" dirty="0" smtClean="0"/>
              <a:t>.</a:t>
            </a:r>
          </a:p>
          <a:p>
            <a:pPr marL="0" indent="0">
              <a:buNone/>
            </a:pPr>
            <a:endParaRPr lang="en-NZ" sz="2700" dirty="0"/>
          </a:p>
          <a:p>
            <a:pPr marL="0" indent="0">
              <a:buNone/>
            </a:pPr>
            <a:endParaRPr lang="en-NZ" sz="2700" dirty="0" smtClean="0"/>
          </a:p>
          <a:p>
            <a:pPr marL="0" indent="0">
              <a:buNone/>
            </a:pPr>
            <a:endParaRPr lang="en-NZ" sz="2700" dirty="0"/>
          </a:p>
          <a:p>
            <a:pPr marL="0" indent="0">
              <a:buNone/>
            </a:pPr>
            <a:endParaRPr lang="en-NZ" sz="2700" dirty="0" smtClean="0"/>
          </a:p>
          <a:p>
            <a:pPr marL="0" indent="0">
              <a:buNone/>
            </a:pPr>
            <a:endParaRPr lang="en-NZ" sz="2700" dirty="0"/>
          </a:p>
          <a:p>
            <a:pPr marL="0" indent="0">
              <a:buNone/>
            </a:pPr>
            <a:endParaRPr lang="en-NZ" sz="2700" dirty="0" smtClean="0"/>
          </a:p>
          <a:p>
            <a:pPr marL="0" indent="0">
              <a:buNone/>
            </a:pPr>
            <a:endParaRPr lang="en-NZ" sz="2700" dirty="0"/>
          </a:p>
          <a:p>
            <a:pPr marL="0" indent="0">
              <a:buNone/>
            </a:pPr>
            <a:endParaRPr lang="en-NZ" sz="2700" dirty="0"/>
          </a:p>
          <a:p>
            <a:endParaRPr lang="en-NZ" sz="3000" dirty="0"/>
          </a:p>
        </p:txBody>
      </p:sp>
    </p:spTree>
    <p:extLst>
      <p:ext uri="{BB962C8B-B14F-4D97-AF65-F5344CB8AC3E}">
        <p14:creationId xmlns:p14="http://schemas.microsoft.com/office/powerpoint/2010/main" val="35977303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64704"/>
            <a:ext cx="8229600" cy="1143000"/>
          </a:xfrm>
        </p:spPr>
        <p:txBody>
          <a:bodyPr>
            <a:normAutofit fontScale="90000"/>
          </a:bodyPr>
          <a:lstStyle/>
          <a:p>
            <a:r>
              <a:rPr lang="en-NZ" dirty="0" smtClean="0"/>
              <a:t>How should I spend my money?</a:t>
            </a:r>
            <a:br>
              <a:rPr lang="en-NZ" dirty="0" smtClean="0"/>
            </a:br>
            <a:r>
              <a:rPr lang="en-NZ" dirty="0" smtClean="0"/>
              <a:t>Optimisation part 2</a:t>
            </a:r>
            <a:br>
              <a:rPr lang="en-NZ" dirty="0" smtClean="0"/>
            </a:br>
            <a:endParaRPr lang="en-NZ" dirty="0"/>
          </a:p>
        </p:txBody>
      </p:sp>
      <p:sp>
        <p:nvSpPr>
          <p:cNvPr id="3" name="Content Placeholder 2"/>
          <p:cNvSpPr>
            <a:spLocks noGrp="1"/>
          </p:cNvSpPr>
          <p:nvPr>
            <p:ph idx="1"/>
          </p:nvPr>
        </p:nvSpPr>
        <p:spPr>
          <a:xfrm>
            <a:off x="467544" y="2060849"/>
            <a:ext cx="8229600" cy="3960440"/>
          </a:xfrm>
        </p:spPr>
        <p:txBody>
          <a:bodyPr>
            <a:normAutofit/>
          </a:bodyPr>
          <a:lstStyle/>
          <a:p>
            <a:r>
              <a:rPr lang="en-NZ" sz="2400" dirty="0" smtClean="0"/>
              <a:t>Christians live in a different economy, prices are different. (immediate optimisation change)</a:t>
            </a:r>
          </a:p>
          <a:p>
            <a:pPr lvl="1"/>
            <a:r>
              <a:rPr lang="en-NZ" sz="2400" dirty="0" smtClean="0"/>
              <a:t>What is the value of your soul?</a:t>
            </a:r>
          </a:p>
          <a:p>
            <a:pPr lvl="1"/>
            <a:r>
              <a:rPr lang="en-NZ" sz="2400" dirty="0" smtClean="0"/>
              <a:t>Crazy economy of Grace</a:t>
            </a:r>
          </a:p>
          <a:p>
            <a:endParaRPr lang="en-NZ" sz="2400" dirty="0"/>
          </a:p>
        </p:txBody>
      </p:sp>
    </p:spTree>
    <p:extLst>
      <p:ext uri="{BB962C8B-B14F-4D97-AF65-F5344CB8AC3E}">
        <p14:creationId xmlns:p14="http://schemas.microsoft.com/office/powerpoint/2010/main" val="30545467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64704"/>
            <a:ext cx="8229600" cy="1143000"/>
          </a:xfrm>
        </p:spPr>
        <p:txBody>
          <a:bodyPr>
            <a:normAutofit fontScale="90000"/>
          </a:bodyPr>
          <a:lstStyle/>
          <a:p>
            <a:r>
              <a:rPr lang="en-NZ" dirty="0" smtClean="0"/>
              <a:t>How should I spend my money?</a:t>
            </a:r>
            <a:br>
              <a:rPr lang="en-NZ" dirty="0" smtClean="0"/>
            </a:br>
            <a:r>
              <a:rPr lang="en-NZ" dirty="0" smtClean="0"/>
              <a:t>Optimisation part 2</a:t>
            </a:r>
            <a:br>
              <a:rPr lang="en-NZ" dirty="0" smtClean="0"/>
            </a:br>
            <a:endParaRPr lang="en-NZ" dirty="0"/>
          </a:p>
        </p:txBody>
      </p:sp>
      <p:sp>
        <p:nvSpPr>
          <p:cNvPr id="3" name="Content Placeholder 2"/>
          <p:cNvSpPr>
            <a:spLocks noGrp="1"/>
          </p:cNvSpPr>
          <p:nvPr>
            <p:ph idx="1"/>
          </p:nvPr>
        </p:nvSpPr>
        <p:spPr>
          <a:xfrm>
            <a:off x="467544" y="2060849"/>
            <a:ext cx="8229600" cy="3960440"/>
          </a:xfrm>
        </p:spPr>
        <p:txBody>
          <a:bodyPr>
            <a:normAutofit/>
          </a:bodyPr>
          <a:lstStyle/>
          <a:p>
            <a:r>
              <a:rPr lang="en-NZ" sz="2400" dirty="0" smtClean="0"/>
              <a:t>Christians live in a different economy, prices are different. (immediate optimisation change)</a:t>
            </a:r>
          </a:p>
          <a:p>
            <a:pPr lvl="1"/>
            <a:r>
              <a:rPr lang="en-NZ" sz="2400" dirty="0" smtClean="0"/>
              <a:t>What is the value of your soul?</a:t>
            </a:r>
          </a:p>
          <a:p>
            <a:pPr lvl="1"/>
            <a:r>
              <a:rPr lang="en-NZ" sz="2400" dirty="0" smtClean="0"/>
              <a:t>Crazy economy of Grace</a:t>
            </a:r>
          </a:p>
          <a:p>
            <a:r>
              <a:rPr lang="en-NZ" sz="2400" dirty="0" smtClean="0"/>
              <a:t>Constant alignment with God – becoming a Child of God. </a:t>
            </a:r>
            <a:r>
              <a:rPr lang="en-NZ" sz="2400" dirty="0"/>
              <a:t>(</a:t>
            </a:r>
            <a:r>
              <a:rPr lang="en-NZ" sz="2400" dirty="0" smtClean="0"/>
              <a:t>slow preference curve changes)</a:t>
            </a:r>
          </a:p>
        </p:txBody>
      </p:sp>
    </p:spTree>
    <p:extLst>
      <p:ext uri="{BB962C8B-B14F-4D97-AF65-F5344CB8AC3E}">
        <p14:creationId xmlns:p14="http://schemas.microsoft.com/office/powerpoint/2010/main" val="14403182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64704"/>
            <a:ext cx="8229600" cy="1143000"/>
          </a:xfrm>
        </p:spPr>
        <p:txBody>
          <a:bodyPr>
            <a:normAutofit fontScale="90000"/>
          </a:bodyPr>
          <a:lstStyle/>
          <a:p>
            <a:r>
              <a:rPr lang="en-NZ" dirty="0" smtClean="0"/>
              <a:t>How should I spend my money?</a:t>
            </a:r>
            <a:br>
              <a:rPr lang="en-NZ" dirty="0" smtClean="0"/>
            </a:br>
            <a:r>
              <a:rPr lang="en-NZ" dirty="0" smtClean="0"/>
              <a:t>Optimisation part 2</a:t>
            </a:r>
            <a:br>
              <a:rPr lang="en-NZ" dirty="0" smtClean="0"/>
            </a:br>
            <a:endParaRPr lang="en-NZ" dirty="0"/>
          </a:p>
        </p:txBody>
      </p:sp>
      <p:sp>
        <p:nvSpPr>
          <p:cNvPr id="3" name="Content Placeholder 2"/>
          <p:cNvSpPr>
            <a:spLocks noGrp="1"/>
          </p:cNvSpPr>
          <p:nvPr>
            <p:ph idx="1"/>
          </p:nvPr>
        </p:nvSpPr>
        <p:spPr>
          <a:xfrm>
            <a:off x="467544" y="2060849"/>
            <a:ext cx="8229600" cy="3960440"/>
          </a:xfrm>
        </p:spPr>
        <p:txBody>
          <a:bodyPr>
            <a:normAutofit/>
          </a:bodyPr>
          <a:lstStyle/>
          <a:p>
            <a:r>
              <a:rPr lang="en-NZ" sz="2400" dirty="0" smtClean="0"/>
              <a:t>Christians live in a different economy, prices are different. (immediate optimisation change)</a:t>
            </a:r>
          </a:p>
          <a:p>
            <a:pPr lvl="1"/>
            <a:r>
              <a:rPr lang="en-NZ" sz="2400" dirty="0" smtClean="0"/>
              <a:t>What is the value of your soul?</a:t>
            </a:r>
          </a:p>
          <a:p>
            <a:pPr lvl="1"/>
            <a:r>
              <a:rPr lang="en-NZ" sz="2400" dirty="0" smtClean="0"/>
              <a:t>Crazy economy of Grace</a:t>
            </a:r>
          </a:p>
          <a:p>
            <a:r>
              <a:rPr lang="en-NZ" sz="2400" dirty="0" smtClean="0"/>
              <a:t>Constant alignment with God – becoming a Child of God. </a:t>
            </a:r>
            <a:r>
              <a:rPr lang="en-NZ" sz="2400" dirty="0"/>
              <a:t>(</a:t>
            </a:r>
            <a:r>
              <a:rPr lang="en-NZ" sz="2400" dirty="0" smtClean="0"/>
              <a:t>slow preference curve changes)</a:t>
            </a:r>
          </a:p>
          <a:p>
            <a:r>
              <a:rPr lang="en-NZ" sz="2400" dirty="0" smtClean="0"/>
              <a:t>Active engagement with God and Life</a:t>
            </a:r>
          </a:p>
          <a:p>
            <a:pPr lvl="1"/>
            <a:r>
              <a:rPr lang="en-NZ" sz="2400" dirty="0" smtClean="0"/>
              <a:t>Jacob wrestling the </a:t>
            </a:r>
            <a:r>
              <a:rPr lang="en-NZ" sz="2400" dirty="0" smtClean="0"/>
              <a:t>angel</a:t>
            </a:r>
            <a:endParaRPr lang="en-NZ" sz="2400" dirty="0"/>
          </a:p>
        </p:txBody>
      </p:sp>
    </p:spTree>
    <p:extLst>
      <p:ext uri="{BB962C8B-B14F-4D97-AF65-F5344CB8AC3E}">
        <p14:creationId xmlns:p14="http://schemas.microsoft.com/office/powerpoint/2010/main" val="18430892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NZ"/>
          </a:p>
        </p:txBody>
      </p:sp>
      <p:sp>
        <p:nvSpPr>
          <p:cNvPr id="3" name="Content Placeholder 2"/>
          <p:cNvSpPr>
            <a:spLocks noGrp="1"/>
          </p:cNvSpPr>
          <p:nvPr>
            <p:ph idx="1"/>
          </p:nvPr>
        </p:nvSpPr>
        <p:spPr/>
        <p:txBody>
          <a:bodyPr/>
          <a:lstStyle/>
          <a:p>
            <a:endParaRPr lang="en-NZ"/>
          </a:p>
        </p:txBody>
      </p:sp>
    </p:spTree>
    <p:extLst>
      <p:ext uri="{BB962C8B-B14F-4D97-AF65-F5344CB8AC3E}">
        <p14:creationId xmlns:p14="http://schemas.microsoft.com/office/powerpoint/2010/main" val="12342033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NZ"/>
          </a:p>
        </p:txBody>
      </p:sp>
      <p:sp>
        <p:nvSpPr>
          <p:cNvPr id="3" name="Content Placeholder 2"/>
          <p:cNvSpPr>
            <a:spLocks noGrp="1"/>
          </p:cNvSpPr>
          <p:nvPr>
            <p:ph idx="1"/>
          </p:nvPr>
        </p:nvSpPr>
        <p:spPr/>
        <p:txBody>
          <a:bodyPr/>
          <a:lstStyle/>
          <a:p>
            <a:endParaRPr lang="en-NZ"/>
          </a:p>
        </p:txBody>
      </p:sp>
    </p:spTree>
    <p:extLst>
      <p:ext uri="{BB962C8B-B14F-4D97-AF65-F5344CB8AC3E}">
        <p14:creationId xmlns:p14="http://schemas.microsoft.com/office/powerpoint/2010/main" val="35226165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Possible extra slides</a:t>
            </a:r>
            <a:endParaRPr lang="en-NZ" dirty="0"/>
          </a:p>
        </p:txBody>
      </p:sp>
      <p:sp>
        <p:nvSpPr>
          <p:cNvPr id="3" name="Content Placeholder 2"/>
          <p:cNvSpPr>
            <a:spLocks noGrp="1"/>
          </p:cNvSpPr>
          <p:nvPr>
            <p:ph idx="1"/>
          </p:nvPr>
        </p:nvSpPr>
        <p:spPr/>
        <p:txBody>
          <a:bodyPr/>
          <a:lstStyle/>
          <a:p>
            <a:endParaRPr lang="en-NZ" dirty="0"/>
          </a:p>
        </p:txBody>
      </p:sp>
    </p:spTree>
    <p:extLst>
      <p:ext uri="{BB962C8B-B14F-4D97-AF65-F5344CB8AC3E}">
        <p14:creationId xmlns:p14="http://schemas.microsoft.com/office/powerpoint/2010/main" val="18342543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Image Problems</a:t>
            </a:r>
            <a:endParaRPr lang="en-NZ"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27584" y="1484784"/>
            <a:ext cx="7614982" cy="3788294"/>
          </a:xfrm>
        </p:spPr>
      </p:pic>
    </p:spTree>
    <p:extLst>
      <p:ext uri="{BB962C8B-B14F-4D97-AF65-F5344CB8AC3E}">
        <p14:creationId xmlns:p14="http://schemas.microsoft.com/office/powerpoint/2010/main" val="246478122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u="sng" dirty="0" smtClean="0"/>
              <a:t>Theme 1</a:t>
            </a:r>
            <a:endParaRPr lang="en-NZ" u="sng" dirty="0"/>
          </a:p>
        </p:txBody>
      </p:sp>
      <p:sp>
        <p:nvSpPr>
          <p:cNvPr id="3" name="Content Placeholder 2"/>
          <p:cNvSpPr>
            <a:spLocks noGrp="1"/>
          </p:cNvSpPr>
          <p:nvPr>
            <p:ph idx="1"/>
          </p:nvPr>
        </p:nvSpPr>
        <p:spPr/>
        <p:txBody>
          <a:bodyPr>
            <a:normAutofit/>
          </a:bodyPr>
          <a:lstStyle/>
          <a:p>
            <a:pPr marL="0" indent="0" algn="ctr">
              <a:buNone/>
            </a:pPr>
            <a:r>
              <a:rPr lang="en-NZ" sz="4800" dirty="0" smtClean="0"/>
              <a:t>Foundations of economics</a:t>
            </a:r>
            <a:endParaRPr lang="en-NZ" sz="4800" dirty="0"/>
          </a:p>
        </p:txBody>
      </p:sp>
    </p:spTree>
    <p:extLst>
      <p:ext uri="{BB962C8B-B14F-4D97-AF65-F5344CB8AC3E}">
        <p14:creationId xmlns:p14="http://schemas.microsoft.com/office/powerpoint/2010/main" val="35997322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What is growth?</a:t>
            </a:r>
            <a:endParaRPr lang="en-NZ" dirty="0"/>
          </a:p>
        </p:txBody>
      </p:sp>
      <p:sp>
        <p:nvSpPr>
          <p:cNvPr id="3" name="Content Placeholder 2"/>
          <p:cNvSpPr>
            <a:spLocks noGrp="1"/>
          </p:cNvSpPr>
          <p:nvPr>
            <p:ph idx="1"/>
          </p:nvPr>
        </p:nvSpPr>
        <p:spPr/>
        <p:txBody>
          <a:bodyPr/>
          <a:lstStyle/>
          <a:p>
            <a:r>
              <a:rPr lang="en-NZ" dirty="0" smtClean="0"/>
              <a:t>Improved Productivity</a:t>
            </a:r>
          </a:p>
          <a:p>
            <a:pPr lvl="1"/>
            <a:r>
              <a:rPr lang="en-NZ" dirty="0" smtClean="0"/>
              <a:t>One person can produce more = choices</a:t>
            </a:r>
          </a:p>
          <a:p>
            <a:pPr lvl="2"/>
            <a:r>
              <a:rPr lang="en-NZ" dirty="0" smtClean="0"/>
              <a:t>1870 – 70-80% working in agriculture (USA)</a:t>
            </a:r>
          </a:p>
          <a:p>
            <a:pPr lvl="2"/>
            <a:r>
              <a:rPr lang="en-NZ" dirty="0" smtClean="0"/>
              <a:t>2008 - &lt;2%  - output </a:t>
            </a:r>
            <a:r>
              <a:rPr lang="en-NZ" u="sng" dirty="0" smtClean="0"/>
              <a:t>18</a:t>
            </a:r>
            <a:r>
              <a:rPr lang="en-NZ" dirty="0" smtClean="0"/>
              <a:t> x 1870’s </a:t>
            </a:r>
          </a:p>
          <a:p>
            <a:pPr lvl="2"/>
            <a:r>
              <a:rPr lang="en-NZ" dirty="0"/>
              <a:t>Unemployment  1870’s - 6%, 2008 (</a:t>
            </a:r>
            <a:r>
              <a:rPr lang="en-NZ" dirty="0" err="1"/>
              <a:t>ish</a:t>
            </a:r>
            <a:r>
              <a:rPr lang="en-NZ" dirty="0"/>
              <a:t>) = 6</a:t>
            </a:r>
            <a:r>
              <a:rPr lang="en-NZ" dirty="0" smtClean="0"/>
              <a:t>%</a:t>
            </a:r>
          </a:p>
          <a:p>
            <a:r>
              <a:rPr lang="en-NZ" dirty="0" smtClean="0"/>
              <a:t>More efficient</a:t>
            </a:r>
            <a:endParaRPr lang="en-NZ" dirty="0"/>
          </a:p>
        </p:txBody>
      </p:sp>
    </p:spTree>
    <p:extLst>
      <p:ext uri="{BB962C8B-B14F-4D97-AF65-F5344CB8AC3E}">
        <p14:creationId xmlns:p14="http://schemas.microsoft.com/office/powerpoint/2010/main" val="372078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Which do you prefer?</a:t>
            </a:r>
            <a:endParaRPr lang="en-NZ"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5536" y="1632199"/>
            <a:ext cx="4176464" cy="4176464"/>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6425" y="2189617"/>
            <a:ext cx="4256474" cy="3024336"/>
          </a:xfrm>
          <a:prstGeom prst="rect">
            <a:avLst/>
          </a:prstGeom>
        </p:spPr>
      </p:pic>
    </p:spTree>
    <p:extLst>
      <p:ext uri="{BB962C8B-B14F-4D97-AF65-F5344CB8AC3E}">
        <p14:creationId xmlns:p14="http://schemas.microsoft.com/office/powerpoint/2010/main" val="5201103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Which do you prefer?</a:t>
            </a:r>
            <a:endParaRPr lang="en-NZ"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5536" y="1632199"/>
            <a:ext cx="4176464" cy="4176464"/>
          </a:xfrm>
        </p:spPr>
      </p:pic>
      <p:pic>
        <p:nvPicPr>
          <p:cNvPr id="5"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6016" y="1628800"/>
            <a:ext cx="4176464" cy="4176464"/>
          </a:xfrm>
          <a:prstGeom prst="rect">
            <a:avLst/>
          </a:prstGeom>
        </p:spPr>
      </p:pic>
    </p:spTree>
    <p:extLst>
      <p:ext uri="{BB962C8B-B14F-4D97-AF65-F5344CB8AC3E}">
        <p14:creationId xmlns:p14="http://schemas.microsoft.com/office/powerpoint/2010/main" val="879441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Which do you prefer?</a:t>
            </a:r>
            <a:endParaRPr lang="en-NZ"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5536" y="1632199"/>
            <a:ext cx="4176464" cy="4176464"/>
          </a:xfrm>
        </p:spPr>
      </p:pic>
      <p:pic>
        <p:nvPicPr>
          <p:cNvPr id="5"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6016" y="1628800"/>
            <a:ext cx="4176464" cy="4176464"/>
          </a:xfrm>
          <a:prstGeom prst="rect">
            <a:avLst/>
          </a:prstGeom>
        </p:spPr>
      </p:pic>
      <p:cxnSp>
        <p:nvCxnSpPr>
          <p:cNvPr id="6" name="Straight Arrow Connector 5"/>
          <p:cNvCxnSpPr/>
          <p:nvPr/>
        </p:nvCxnSpPr>
        <p:spPr>
          <a:xfrm flipH="1" flipV="1">
            <a:off x="2699792" y="4797152"/>
            <a:ext cx="1440160" cy="1296144"/>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283968" y="6021288"/>
            <a:ext cx="2016224" cy="523220"/>
          </a:xfrm>
          <a:prstGeom prst="rect">
            <a:avLst/>
          </a:prstGeom>
          <a:noFill/>
        </p:spPr>
        <p:txBody>
          <a:bodyPr wrap="square" rtlCol="0">
            <a:spAutoFit/>
          </a:bodyPr>
          <a:lstStyle/>
          <a:p>
            <a:r>
              <a:rPr lang="en-NZ" sz="2800" b="1" dirty="0" smtClean="0"/>
              <a:t>Rusty Chain</a:t>
            </a:r>
            <a:endParaRPr lang="en-NZ" sz="2800" b="1" dirty="0"/>
          </a:p>
        </p:txBody>
      </p:sp>
    </p:spTree>
    <p:extLst>
      <p:ext uri="{BB962C8B-B14F-4D97-AF65-F5344CB8AC3E}">
        <p14:creationId xmlns:p14="http://schemas.microsoft.com/office/powerpoint/2010/main" val="3053170406"/>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1288</TotalTime>
  <Words>1071</Words>
  <Application>Microsoft Office PowerPoint</Application>
  <PresentationFormat>On-screen Show (4:3)</PresentationFormat>
  <Paragraphs>246</Paragraphs>
  <Slides>76</Slides>
  <Notes>0</Notes>
  <HiddenSlides>0</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Office Theme</vt:lpstr>
      <vt:lpstr>Theology and Economics</vt:lpstr>
      <vt:lpstr>Theology and Economics</vt:lpstr>
      <vt:lpstr>What is economics?</vt:lpstr>
      <vt:lpstr>Part 1</vt:lpstr>
      <vt:lpstr>Economic History of the World</vt:lpstr>
      <vt:lpstr>Zero Sum?</vt:lpstr>
      <vt:lpstr>PowerPoint Presentation</vt:lpstr>
      <vt:lpstr>Zero Sum?</vt:lpstr>
      <vt:lpstr>Different Reality</vt:lpstr>
      <vt:lpstr>Different Reality</vt:lpstr>
      <vt:lpstr>Biblical revision?</vt:lpstr>
      <vt:lpstr>Life Expectancy</vt:lpstr>
      <vt:lpstr>Life Expectancy</vt:lpstr>
      <vt:lpstr>Infant Mortality</vt:lpstr>
      <vt:lpstr>Infant Mortality</vt:lpstr>
      <vt:lpstr>Question 1</vt:lpstr>
      <vt:lpstr>Question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At population level virtually everything is a “ Normal” good </vt:lpstr>
      <vt:lpstr>Constraints?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Economists answer to Question 1</vt:lpstr>
      <vt:lpstr>Economists answer to Question 1</vt:lpstr>
      <vt:lpstr>What I would have done</vt:lpstr>
      <vt:lpstr>Infant Mortality</vt:lpstr>
      <vt:lpstr>Why did infant mortality drop?</vt:lpstr>
      <vt:lpstr>Why did infant mortality drop?</vt:lpstr>
      <vt:lpstr>Infant Mortality</vt:lpstr>
      <vt:lpstr>Infant Mortality</vt:lpstr>
      <vt:lpstr>Why did infant mortality drop?</vt:lpstr>
      <vt:lpstr>Infant Mortality</vt:lpstr>
      <vt:lpstr>Infant Mortality</vt:lpstr>
      <vt:lpstr>Why did infant mortality drop?</vt:lpstr>
      <vt:lpstr>Three Models of Change</vt:lpstr>
      <vt:lpstr>Three Models or Change</vt:lpstr>
      <vt:lpstr>Three Models or Change</vt:lpstr>
      <vt:lpstr>Economics vs Theology</vt:lpstr>
      <vt:lpstr>Economics vs Theology</vt:lpstr>
      <vt:lpstr>Warren Buffet</vt:lpstr>
      <vt:lpstr>What I think</vt:lpstr>
      <vt:lpstr>What I think</vt:lpstr>
      <vt:lpstr>Dueteronomy – part of chpt 8-10</vt:lpstr>
      <vt:lpstr>PowerPoint Presentation</vt:lpstr>
      <vt:lpstr>PowerPoint Presentation</vt:lpstr>
      <vt:lpstr>How should I spend my money? Optimisation part 2 </vt:lpstr>
      <vt:lpstr>How should I spend my money? Optimisation part 2 </vt:lpstr>
      <vt:lpstr>How should I spend my money? Optimisation part 2 </vt:lpstr>
      <vt:lpstr>PowerPoint Presentation</vt:lpstr>
      <vt:lpstr>PowerPoint Presentation</vt:lpstr>
      <vt:lpstr>Possible extra slides</vt:lpstr>
      <vt:lpstr>Image Problems</vt:lpstr>
      <vt:lpstr>Theme 1</vt:lpstr>
      <vt:lpstr>What is growth?</vt:lpstr>
      <vt:lpstr>Which do you prefer?</vt:lpstr>
      <vt:lpstr>Which do you prefer?</vt:lpstr>
      <vt:lpstr>Which do you prefer?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TYGR   Charity Selection</dc:title>
  <dc:creator>Windows User</dc:creator>
  <cp:lastModifiedBy>User</cp:lastModifiedBy>
  <cp:revision>64</cp:revision>
  <cp:lastPrinted>2015-09-19T00:16:49Z</cp:lastPrinted>
  <dcterms:created xsi:type="dcterms:W3CDTF">2012-11-26T20:23:03Z</dcterms:created>
  <dcterms:modified xsi:type="dcterms:W3CDTF">2015-09-23T00:36:33Z</dcterms:modified>
</cp:coreProperties>
</file>