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96" r:id="rId2"/>
    <p:sldId id="298" r:id="rId3"/>
    <p:sldId id="297" r:id="rId4"/>
    <p:sldId id="306" r:id="rId5"/>
    <p:sldId id="278" r:id="rId6"/>
    <p:sldId id="300" r:id="rId7"/>
    <p:sldId id="292" r:id="rId8"/>
    <p:sldId id="275" r:id="rId9"/>
    <p:sldId id="308" r:id="rId10"/>
    <p:sldId id="312" r:id="rId11"/>
    <p:sldId id="293" r:id="rId12"/>
    <p:sldId id="301" r:id="rId13"/>
    <p:sldId id="289" r:id="rId14"/>
    <p:sldId id="302" r:id="rId15"/>
    <p:sldId id="283" r:id="rId16"/>
    <p:sldId id="279" r:id="rId17"/>
    <p:sldId id="280" r:id="rId18"/>
    <p:sldId id="281" r:id="rId19"/>
    <p:sldId id="282" r:id="rId20"/>
    <p:sldId id="284" r:id="rId21"/>
    <p:sldId id="285" r:id="rId22"/>
    <p:sldId id="303" r:id="rId23"/>
    <p:sldId id="286" r:id="rId24"/>
    <p:sldId id="326" r:id="rId25"/>
    <p:sldId id="288" r:id="rId26"/>
    <p:sldId id="287" r:id="rId27"/>
    <p:sldId id="319" r:id="rId28"/>
    <p:sldId id="318" r:id="rId29"/>
    <p:sldId id="314" r:id="rId30"/>
    <p:sldId id="315" r:id="rId31"/>
    <p:sldId id="327" r:id="rId32"/>
    <p:sldId id="291" r:id="rId33"/>
    <p:sldId id="294" r:id="rId34"/>
    <p:sldId id="304" r:id="rId35"/>
    <p:sldId id="316" r:id="rId36"/>
    <p:sldId id="317" r:id="rId37"/>
    <p:sldId id="295" r:id="rId38"/>
    <p:sldId id="328" r:id="rId39"/>
    <p:sldId id="320" r:id="rId40"/>
    <p:sldId id="321" r:id="rId41"/>
    <p:sldId id="322" r:id="rId42"/>
    <p:sldId id="323" r:id="rId43"/>
    <p:sldId id="324" r:id="rId44"/>
    <p:sldId id="325" r:id="rId45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507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B9F39-7057-4945-8CEF-DAA3A5FD355B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5DCA9-C9BD-46DD-B0E1-58BAFCAE1E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978585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14ADA-5486-4A0C-9FC7-6E7148FBECF5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2D11F-8A89-4FF5-A07F-A02FFB724CA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45932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AFD96-A5A8-419F-ACB6-54B40B5BAF6A}" type="datetimeFigureOut">
              <a:rPr lang="en-US" smtClean="0"/>
              <a:t>10/5/2017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66FAE-71BD-4E35-8FB6-86103444534F}" type="slidenum">
              <a:rPr lang="en-NZ" smtClean="0"/>
              <a:t>‹#›</a:t>
            </a:fld>
            <a:endParaRPr lang="en-N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NZ" sz="5400" b="1" dirty="0"/>
              <a:t>Theology and Economics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28172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Image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NZ" dirty="0"/>
              <a:t>What do you immediately think about when you hear economics?</a:t>
            </a:r>
          </a:p>
        </p:txBody>
      </p:sp>
    </p:spTree>
    <p:extLst>
      <p:ext uri="{BB962C8B-B14F-4D97-AF65-F5344CB8AC3E}">
        <p14:creationId xmlns:p14="http://schemas.microsoft.com/office/powerpoint/2010/main" val="356497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What is economics?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NZ" dirty="0"/>
              <a:t>“A social science that studies how individuals, governments, firms and nations make </a:t>
            </a:r>
            <a:r>
              <a:rPr lang="en-NZ" u="sng" dirty="0"/>
              <a:t>choices</a:t>
            </a:r>
            <a:r>
              <a:rPr lang="en-NZ" dirty="0"/>
              <a:t> on allocating </a:t>
            </a:r>
            <a:r>
              <a:rPr lang="en-NZ" u="sng" dirty="0"/>
              <a:t>scarce</a:t>
            </a:r>
            <a:r>
              <a:rPr lang="en-NZ" dirty="0"/>
              <a:t> resources to satisfy their </a:t>
            </a:r>
            <a:r>
              <a:rPr lang="en-NZ" u="sng" dirty="0"/>
              <a:t>unlimited wants</a:t>
            </a:r>
            <a:r>
              <a:rPr lang="en-NZ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640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u="sng" dirty="0"/>
              <a:t>Theme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Z" sz="4800" dirty="0"/>
              <a:t>It’s a new world order</a:t>
            </a:r>
          </a:p>
        </p:txBody>
      </p:sp>
    </p:spTree>
    <p:extLst>
      <p:ext uri="{BB962C8B-B14F-4D97-AF65-F5344CB8AC3E}">
        <p14:creationId xmlns:p14="http://schemas.microsoft.com/office/powerpoint/2010/main" val="31437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Economic History of the World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708920"/>
            <a:ext cx="6833616" cy="1213104"/>
          </a:xfrm>
        </p:spPr>
      </p:pic>
    </p:spTree>
    <p:extLst>
      <p:ext uri="{BB962C8B-B14F-4D97-AF65-F5344CB8AC3E}">
        <p14:creationId xmlns:p14="http://schemas.microsoft.com/office/powerpoint/2010/main" val="3477405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Zero Sum?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92643"/>
            <a:ext cx="3798907" cy="2476872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273591"/>
            <a:ext cx="3816424" cy="2494904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4225410" y="3171020"/>
            <a:ext cx="576064" cy="700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1" name="Straight Connector 10"/>
          <p:cNvCxnSpPr/>
          <p:nvPr/>
        </p:nvCxnSpPr>
        <p:spPr>
          <a:xfrm>
            <a:off x="5436096" y="3871065"/>
            <a:ext cx="3312368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66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Engineers Change the World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988840"/>
            <a:ext cx="4058567" cy="3016868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894" y="1988840"/>
            <a:ext cx="2438400" cy="306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90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Content Placeholder 3" descr="Econ Growth Grap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928670"/>
            <a:ext cx="7615881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What is growth?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Improved Productivity</a:t>
            </a:r>
          </a:p>
        </p:txBody>
      </p:sp>
    </p:spTree>
    <p:extLst>
      <p:ext uri="{BB962C8B-B14F-4D97-AF65-F5344CB8AC3E}">
        <p14:creationId xmlns:p14="http://schemas.microsoft.com/office/powerpoint/2010/main" val="927325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What is growth?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Improved Productivity</a:t>
            </a:r>
          </a:p>
          <a:p>
            <a:pPr lvl="1"/>
            <a:r>
              <a:rPr lang="en-NZ" dirty="0"/>
              <a:t>One person can produce more = choices</a:t>
            </a:r>
          </a:p>
          <a:p>
            <a:pPr lvl="2"/>
            <a:r>
              <a:rPr lang="en-NZ" dirty="0"/>
              <a:t>1870 – 70-80% working in agriculture (USA)</a:t>
            </a:r>
          </a:p>
          <a:p>
            <a:pPr lvl="2"/>
            <a:r>
              <a:rPr lang="en-NZ" dirty="0"/>
              <a:t>2008 - &lt;2%  - output </a:t>
            </a:r>
            <a:r>
              <a:rPr lang="en-NZ" u="sng" dirty="0"/>
              <a:t>18</a:t>
            </a:r>
            <a:r>
              <a:rPr lang="en-NZ" dirty="0"/>
              <a:t> x 1870’s </a:t>
            </a:r>
          </a:p>
          <a:p>
            <a:pPr lvl="2"/>
            <a:r>
              <a:rPr lang="en-NZ" dirty="0"/>
              <a:t>Unemployment  1870’s - 6%, 2008 (</a:t>
            </a:r>
            <a:r>
              <a:rPr lang="en-NZ" dirty="0" err="1"/>
              <a:t>ish</a:t>
            </a:r>
            <a:r>
              <a:rPr lang="en-NZ" dirty="0"/>
              <a:t>) = 6%</a:t>
            </a:r>
          </a:p>
        </p:txBody>
      </p:sp>
    </p:spTree>
    <p:extLst>
      <p:ext uri="{BB962C8B-B14F-4D97-AF65-F5344CB8AC3E}">
        <p14:creationId xmlns:p14="http://schemas.microsoft.com/office/powerpoint/2010/main" val="253072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Content Placeholder 3" descr="Econ Growth Grap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928670"/>
            <a:ext cx="7615881" cy="452596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779578" y="1628800"/>
                <a:ext cx="1400576" cy="6636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NZ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NZ" i="1">
                              <a:latin typeface="Cambria Math"/>
                            </a:rPr>
                            <m:t>𝑍</m:t>
                          </m:r>
                        </m:e>
                      </m:acc>
                      <m:r>
                        <a:rPr lang="en-NZ" i="1">
                          <a:latin typeface="Cambria Math"/>
                        </a:rPr>
                        <m:t>&gt;</m:t>
                      </m:r>
                      <m:acc>
                        <m:accPr>
                          <m:chr m:val="̇"/>
                          <m:ctrlPr>
                            <a:rPr lang="en-NZ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NZ" i="1">
                              <a:latin typeface="Cambria Math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NZ" dirty="0"/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NZ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NZ" i="1">
                            <a:latin typeface="Cambria Math"/>
                          </a:rPr>
                          <m:t>𝑍</m:t>
                        </m:r>
                      </m:e>
                    </m:acc>
                    <m:r>
                      <a:rPr lang="en-NZ" b="0" i="1" smtClean="0">
                        <a:latin typeface="Cambria Math"/>
                      </a:rPr>
                      <m:t>−</m:t>
                    </m:r>
                    <m:acc>
                      <m:accPr>
                        <m:chr m:val="̇"/>
                        <m:ctrlPr>
                          <a:rPr lang="en-NZ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NZ" i="1">
                            <a:latin typeface="Cambria Math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NZ" dirty="0"/>
                  <a:t> =1%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578" y="1628800"/>
                <a:ext cx="1400576" cy="663643"/>
              </a:xfrm>
              <a:prstGeom prst="rect">
                <a:avLst/>
              </a:prstGeom>
              <a:blipFill rotWithShape="1">
                <a:blip r:embed="rId3"/>
                <a:stretch>
                  <a:fillRect b="-13761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4809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Zero Sum?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92643"/>
            <a:ext cx="3798907" cy="2476872"/>
          </a:xfrm>
        </p:spPr>
      </p:pic>
      <p:sp>
        <p:nvSpPr>
          <p:cNvPr id="9" name="Right Arrow 8"/>
          <p:cNvSpPr/>
          <p:nvPr/>
        </p:nvSpPr>
        <p:spPr>
          <a:xfrm>
            <a:off x="4225410" y="3171020"/>
            <a:ext cx="576064" cy="700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1" name="Straight Connector 10"/>
          <p:cNvCxnSpPr/>
          <p:nvPr/>
        </p:nvCxnSpPr>
        <p:spPr>
          <a:xfrm>
            <a:off x="5436096" y="3871065"/>
            <a:ext cx="3312368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255826"/>
            <a:ext cx="3888432" cy="254595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292080" y="3896523"/>
            <a:ext cx="3312368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92080" y="3068960"/>
            <a:ext cx="3312368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206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Yes but </a:t>
            </a:r>
            <a:r>
              <a:rPr lang="en-NZ" dirty="0" err="1"/>
              <a:t>but</a:t>
            </a:r>
            <a:r>
              <a:rPr lang="en-NZ" dirty="0"/>
              <a:t> </a:t>
            </a:r>
            <a:r>
              <a:rPr lang="en-NZ" dirty="0" err="1"/>
              <a:t>but</a:t>
            </a:r>
            <a:r>
              <a:rPr lang="en-NZ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Z" dirty="0"/>
              <a:t>Wealth ≠ welfare</a:t>
            </a:r>
          </a:p>
          <a:p>
            <a:r>
              <a:rPr lang="en-NZ" dirty="0"/>
              <a:t>What about population growth? </a:t>
            </a:r>
          </a:p>
          <a:p>
            <a:r>
              <a:rPr lang="en-NZ" dirty="0"/>
              <a:t>What about pollution/climate change?</a:t>
            </a:r>
          </a:p>
          <a:p>
            <a:r>
              <a:rPr lang="en-NZ" dirty="0"/>
              <a:t>The world can’t have more growth</a:t>
            </a:r>
          </a:p>
          <a:p>
            <a:r>
              <a:rPr lang="en-NZ" dirty="0"/>
              <a:t>People buy rubbish</a:t>
            </a:r>
          </a:p>
          <a:p>
            <a:r>
              <a:rPr lang="en-NZ" dirty="0"/>
              <a:t>What about inequality?</a:t>
            </a:r>
          </a:p>
          <a:p>
            <a:r>
              <a:rPr lang="en-NZ" dirty="0"/>
              <a:t>What about sweat shops?</a:t>
            </a:r>
          </a:p>
          <a:p>
            <a:r>
              <a:rPr lang="en-NZ" dirty="0"/>
              <a:t>GDP isn’t a good measurement of wealth</a:t>
            </a:r>
          </a:p>
          <a:p>
            <a:r>
              <a:rPr lang="en-NZ" dirty="0"/>
              <a:t>………………………..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82846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Yes but </a:t>
            </a:r>
            <a:r>
              <a:rPr lang="en-NZ" dirty="0" err="1"/>
              <a:t>but</a:t>
            </a:r>
            <a:r>
              <a:rPr lang="en-NZ" dirty="0"/>
              <a:t> </a:t>
            </a:r>
            <a:r>
              <a:rPr lang="en-NZ" dirty="0" err="1"/>
              <a:t>but</a:t>
            </a:r>
            <a:r>
              <a:rPr lang="en-NZ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Z" dirty="0"/>
              <a:t>Wealth ≠ welfare</a:t>
            </a:r>
          </a:p>
          <a:p>
            <a:r>
              <a:rPr lang="en-NZ" dirty="0"/>
              <a:t>What about population growth? </a:t>
            </a:r>
          </a:p>
          <a:p>
            <a:r>
              <a:rPr lang="en-NZ" dirty="0"/>
              <a:t>What about pollution/climate change?</a:t>
            </a:r>
          </a:p>
          <a:p>
            <a:r>
              <a:rPr lang="en-NZ" dirty="0"/>
              <a:t>The world can’t have more growth</a:t>
            </a:r>
          </a:p>
          <a:p>
            <a:r>
              <a:rPr lang="en-NZ" dirty="0"/>
              <a:t>People buy rubbish</a:t>
            </a:r>
          </a:p>
          <a:p>
            <a:r>
              <a:rPr lang="en-NZ" dirty="0"/>
              <a:t>What about inequality?</a:t>
            </a:r>
          </a:p>
          <a:p>
            <a:r>
              <a:rPr lang="en-NZ" dirty="0"/>
              <a:t>What about sweat shops?</a:t>
            </a:r>
          </a:p>
          <a:p>
            <a:r>
              <a:rPr lang="en-NZ" dirty="0"/>
              <a:t>GDP isn’t a good measurement of wealth</a:t>
            </a:r>
          </a:p>
          <a:p>
            <a:r>
              <a:rPr lang="en-NZ" dirty="0"/>
              <a:t>………………………..</a:t>
            </a:r>
          </a:p>
          <a:p>
            <a:endParaRPr lang="en-NZ" dirty="0"/>
          </a:p>
        </p:txBody>
      </p:sp>
      <p:sp>
        <p:nvSpPr>
          <p:cNvPr id="4" name="Oval 3"/>
          <p:cNvSpPr/>
          <p:nvPr/>
        </p:nvSpPr>
        <p:spPr>
          <a:xfrm>
            <a:off x="179512" y="1510616"/>
            <a:ext cx="4536504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47342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Econometrics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Z" sz="5400" dirty="0"/>
              <a:t>Correlation ≠ Causality</a:t>
            </a:r>
          </a:p>
        </p:txBody>
      </p:sp>
    </p:spTree>
    <p:extLst>
      <p:ext uri="{BB962C8B-B14F-4D97-AF65-F5344CB8AC3E}">
        <p14:creationId xmlns:p14="http://schemas.microsoft.com/office/powerpoint/2010/main" val="1625077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Life Expectancy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20" y="1600200"/>
            <a:ext cx="5842360" cy="4525963"/>
          </a:xfrm>
        </p:spPr>
      </p:pic>
    </p:spTree>
    <p:extLst>
      <p:ext uri="{BB962C8B-B14F-4D97-AF65-F5344CB8AC3E}">
        <p14:creationId xmlns:p14="http://schemas.microsoft.com/office/powerpoint/2010/main" val="2645322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Life Expectancy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773" y="1600200"/>
            <a:ext cx="5826453" cy="4525963"/>
          </a:xfrm>
        </p:spPr>
      </p:pic>
    </p:spTree>
    <p:extLst>
      <p:ext uri="{BB962C8B-B14F-4D97-AF65-F5344CB8AC3E}">
        <p14:creationId xmlns:p14="http://schemas.microsoft.com/office/powerpoint/2010/main" val="638546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Infant Mortality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49" y="1600200"/>
            <a:ext cx="5868902" cy="4525963"/>
          </a:xfrm>
        </p:spPr>
      </p:pic>
    </p:spTree>
    <p:extLst>
      <p:ext uri="{BB962C8B-B14F-4D97-AF65-F5344CB8AC3E}">
        <p14:creationId xmlns:p14="http://schemas.microsoft.com/office/powerpoint/2010/main" val="3283128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Infant Mortality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335" y="1600200"/>
            <a:ext cx="5839329" cy="4525963"/>
          </a:xfrm>
        </p:spPr>
      </p:pic>
    </p:spTree>
    <p:extLst>
      <p:ext uri="{BB962C8B-B14F-4D97-AF65-F5344CB8AC3E}">
        <p14:creationId xmlns:p14="http://schemas.microsoft.com/office/powerpoint/2010/main" val="211403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Happiness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4784"/>
            <a:ext cx="7632991" cy="4556820"/>
          </a:xfrm>
        </p:spPr>
      </p:pic>
    </p:spTree>
    <p:extLst>
      <p:ext uri="{BB962C8B-B14F-4D97-AF65-F5344CB8AC3E}">
        <p14:creationId xmlns:p14="http://schemas.microsoft.com/office/powerpoint/2010/main" val="25730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Social Progress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113" y="1600200"/>
            <a:ext cx="5513773" cy="4525963"/>
          </a:xfrm>
        </p:spPr>
      </p:pic>
    </p:spTree>
    <p:extLst>
      <p:ext uri="{BB962C8B-B14F-4D97-AF65-F5344CB8AC3E}">
        <p14:creationId xmlns:p14="http://schemas.microsoft.com/office/powerpoint/2010/main" val="3945823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Yes but </a:t>
            </a:r>
            <a:r>
              <a:rPr lang="en-NZ" dirty="0" err="1"/>
              <a:t>but</a:t>
            </a:r>
            <a:r>
              <a:rPr lang="en-NZ" dirty="0"/>
              <a:t> </a:t>
            </a:r>
            <a:r>
              <a:rPr lang="en-NZ" dirty="0" err="1"/>
              <a:t>but</a:t>
            </a:r>
            <a:r>
              <a:rPr lang="en-NZ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Z" dirty="0"/>
              <a:t>Wealth ≠ welfare</a:t>
            </a:r>
          </a:p>
          <a:p>
            <a:r>
              <a:rPr lang="en-NZ" dirty="0"/>
              <a:t>What about population growth? </a:t>
            </a:r>
          </a:p>
          <a:p>
            <a:r>
              <a:rPr lang="en-NZ" dirty="0"/>
              <a:t>What about pollution/climate change?</a:t>
            </a:r>
          </a:p>
          <a:p>
            <a:r>
              <a:rPr lang="en-NZ" dirty="0"/>
              <a:t>The world can’t have more growth</a:t>
            </a:r>
          </a:p>
          <a:p>
            <a:r>
              <a:rPr lang="en-NZ" dirty="0"/>
              <a:t>People buy rubbish</a:t>
            </a:r>
          </a:p>
          <a:p>
            <a:r>
              <a:rPr lang="en-NZ" dirty="0"/>
              <a:t>What about inequality?</a:t>
            </a:r>
          </a:p>
          <a:p>
            <a:r>
              <a:rPr lang="en-NZ" dirty="0"/>
              <a:t>What about sweat shops?</a:t>
            </a:r>
          </a:p>
          <a:p>
            <a:r>
              <a:rPr lang="en-NZ" dirty="0"/>
              <a:t>GDP isn’t a good measurement of wealth</a:t>
            </a:r>
          </a:p>
          <a:p>
            <a:r>
              <a:rPr lang="en-NZ" dirty="0"/>
              <a:t>………………………..</a:t>
            </a:r>
          </a:p>
          <a:p>
            <a:endParaRPr lang="en-NZ" dirty="0"/>
          </a:p>
        </p:txBody>
      </p:sp>
      <p:sp>
        <p:nvSpPr>
          <p:cNvPr id="4" name="Oval 3"/>
          <p:cNvSpPr/>
          <p:nvPr/>
        </p:nvSpPr>
        <p:spPr>
          <a:xfrm>
            <a:off x="179512" y="1510616"/>
            <a:ext cx="4536504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Oval 4"/>
          <p:cNvSpPr/>
          <p:nvPr/>
        </p:nvSpPr>
        <p:spPr>
          <a:xfrm>
            <a:off x="179512" y="2780928"/>
            <a:ext cx="7128792" cy="8640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16445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Lets All Share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4400" dirty="0"/>
              <a:t>(a) ¼ of NZ</a:t>
            </a:r>
          </a:p>
          <a:p>
            <a:r>
              <a:rPr lang="en-NZ" sz="4400" dirty="0"/>
              <a:t>(b) ½ of NZ 		</a:t>
            </a:r>
          </a:p>
          <a:p>
            <a:r>
              <a:rPr lang="en-NZ" sz="4400" dirty="0"/>
              <a:t>(c) Same as NZ ($30K/person)	</a:t>
            </a:r>
          </a:p>
          <a:p>
            <a:r>
              <a:rPr lang="en-NZ" sz="4400" dirty="0"/>
              <a:t>(d) 2x NZ (USA)	</a:t>
            </a:r>
          </a:p>
          <a:p>
            <a:r>
              <a:rPr lang="en-NZ" sz="4400" dirty="0"/>
              <a:t>(e) 3x NZ (LUX)	</a:t>
            </a:r>
          </a:p>
          <a:p>
            <a:endParaRPr lang="en-NZ" sz="4400" dirty="0"/>
          </a:p>
        </p:txBody>
      </p:sp>
    </p:spTree>
    <p:extLst>
      <p:ext uri="{BB962C8B-B14F-4D97-AF65-F5344CB8AC3E}">
        <p14:creationId xmlns:p14="http://schemas.microsoft.com/office/powerpoint/2010/main" val="3289361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Lets All 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4400" dirty="0"/>
              <a:t>(a) ¼ of NZ</a:t>
            </a:r>
          </a:p>
          <a:p>
            <a:r>
              <a:rPr lang="en-NZ" sz="4400" dirty="0"/>
              <a:t>(b) ½ of NZ 		Where we are</a:t>
            </a:r>
          </a:p>
          <a:p>
            <a:r>
              <a:rPr lang="en-NZ" sz="4400" dirty="0"/>
              <a:t>(c) Same as NZ	</a:t>
            </a:r>
          </a:p>
          <a:p>
            <a:r>
              <a:rPr lang="en-NZ" sz="4400" dirty="0"/>
              <a:t>(d) 2x NZ (USA)	</a:t>
            </a:r>
          </a:p>
          <a:p>
            <a:r>
              <a:rPr lang="en-NZ" sz="4400" dirty="0"/>
              <a:t>(e) 3x NZ (LUX)	</a:t>
            </a:r>
          </a:p>
          <a:p>
            <a:endParaRPr lang="en-NZ" sz="4400" dirty="0"/>
          </a:p>
        </p:txBody>
      </p:sp>
    </p:spTree>
    <p:extLst>
      <p:ext uri="{BB962C8B-B14F-4D97-AF65-F5344CB8AC3E}">
        <p14:creationId xmlns:p14="http://schemas.microsoft.com/office/powerpoint/2010/main" val="95309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Lets All Share – in 25 years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4400" dirty="0"/>
              <a:t>(a) ¼ of NZ</a:t>
            </a:r>
          </a:p>
          <a:p>
            <a:r>
              <a:rPr lang="en-NZ" sz="4400" dirty="0"/>
              <a:t>(b) ½ of NZ 		Where we are</a:t>
            </a:r>
          </a:p>
          <a:p>
            <a:r>
              <a:rPr lang="en-NZ" sz="4400" dirty="0"/>
              <a:t>(c) Same as NZ	2.8%</a:t>
            </a:r>
          </a:p>
          <a:p>
            <a:r>
              <a:rPr lang="en-NZ" sz="4400" dirty="0"/>
              <a:t>(d) 2x NZ (USA)	5.7%</a:t>
            </a:r>
          </a:p>
          <a:p>
            <a:r>
              <a:rPr lang="en-NZ" sz="4400" dirty="0"/>
              <a:t>(e) 3x NZ (LUX)	7.4%</a:t>
            </a:r>
          </a:p>
          <a:p>
            <a:endParaRPr lang="en-NZ" sz="4400" dirty="0"/>
          </a:p>
        </p:txBody>
      </p:sp>
    </p:spTree>
    <p:extLst>
      <p:ext uri="{BB962C8B-B14F-4D97-AF65-F5344CB8AC3E}">
        <p14:creationId xmlns:p14="http://schemas.microsoft.com/office/powerpoint/2010/main" val="1867998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The current position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8071111" cy="3994792"/>
          </a:xfrm>
        </p:spPr>
      </p:pic>
    </p:spTree>
    <p:extLst>
      <p:ext uri="{BB962C8B-B14F-4D97-AF65-F5344CB8AC3E}">
        <p14:creationId xmlns:p14="http://schemas.microsoft.com/office/powerpoint/2010/main" val="18357623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Two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NZ" dirty="0"/>
              <a:t>Should we have more growth? </a:t>
            </a:r>
          </a:p>
          <a:p>
            <a:pPr marL="914400" lvl="1" indent="-514350"/>
            <a:r>
              <a:rPr lang="en-NZ" dirty="0"/>
              <a:t>so everyone gets the same chances</a:t>
            </a:r>
          </a:p>
        </p:txBody>
      </p:sp>
    </p:spTree>
    <p:extLst>
      <p:ext uri="{BB962C8B-B14F-4D97-AF65-F5344CB8AC3E}">
        <p14:creationId xmlns:p14="http://schemas.microsoft.com/office/powerpoint/2010/main" val="632823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Two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NZ" dirty="0"/>
              <a:t>Should we have more growth? </a:t>
            </a:r>
          </a:p>
          <a:p>
            <a:pPr marL="914400" lvl="1" indent="-514350"/>
            <a:r>
              <a:rPr lang="en-NZ" dirty="0"/>
              <a:t>so everyone gets the same chances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/>
              <a:t>Can we get more growth?</a:t>
            </a:r>
          </a:p>
          <a:p>
            <a:pPr marL="914400" lvl="1" indent="-514350"/>
            <a:r>
              <a:rPr lang="en-NZ" dirty="0"/>
              <a:t>how to get growth? </a:t>
            </a:r>
          </a:p>
        </p:txBody>
      </p:sp>
    </p:spTree>
    <p:extLst>
      <p:ext uri="{BB962C8B-B14F-4D97-AF65-F5344CB8AC3E}">
        <p14:creationId xmlns:p14="http://schemas.microsoft.com/office/powerpoint/2010/main" val="1462127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Different Reality</a:t>
            </a:r>
          </a:p>
        </p:txBody>
      </p:sp>
      <p:pic>
        <p:nvPicPr>
          <p:cNvPr id="4" name="Content Placeholder 3" descr="Econ Growth Grap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628800"/>
            <a:ext cx="7615881" cy="4525963"/>
          </a:xfrm>
        </p:spPr>
      </p:pic>
      <p:sp>
        <p:nvSpPr>
          <p:cNvPr id="3" name="Oval 2"/>
          <p:cNvSpPr/>
          <p:nvPr/>
        </p:nvSpPr>
        <p:spPr>
          <a:xfrm>
            <a:off x="1331640" y="4941168"/>
            <a:ext cx="6264696" cy="864096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Oval 4"/>
          <p:cNvSpPr/>
          <p:nvPr/>
        </p:nvSpPr>
        <p:spPr>
          <a:xfrm>
            <a:off x="7330540" y="1628800"/>
            <a:ext cx="1129891" cy="381642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065520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Different Reality</a:t>
            </a:r>
          </a:p>
        </p:txBody>
      </p:sp>
      <p:pic>
        <p:nvPicPr>
          <p:cNvPr id="4" name="Content Placeholder 3" descr="Econ Growth Grap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628800"/>
            <a:ext cx="7615881" cy="4525963"/>
          </a:xfrm>
        </p:spPr>
      </p:pic>
      <p:sp>
        <p:nvSpPr>
          <p:cNvPr id="3" name="Oval 2"/>
          <p:cNvSpPr/>
          <p:nvPr/>
        </p:nvSpPr>
        <p:spPr>
          <a:xfrm>
            <a:off x="1331640" y="4941168"/>
            <a:ext cx="6264696" cy="864096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Oval 4"/>
          <p:cNvSpPr/>
          <p:nvPr/>
        </p:nvSpPr>
        <p:spPr>
          <a:xfrm>
            <a:off x="7330540" y="1628800"/>
            <a:ext cx="1129891" cy="381642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" name="TextBox 5"/>
          <p:cNvSpPr txBox="1"/>
          <p:nvPr/>
        </p:nvSpPr>
        <p:spPr>
          <a:xfrm>
            <a:off x="3183261" y="3213846"/>
            <a:ext cx="2088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>
                <a:solidFill>
                  <a:schemeClr val="bg1"/>
                </a:solidFill>
              </a:rPr>
              <a:t>Still think/behave like we are operating here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995936" y="4229509"/>
            <a:ext cx="231441" cy="711659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205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How about some theology?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21860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Biblical revision?</a:t>
            </a:r>
          </a:p>
        </p:txBody>
      </p:sp>
      <p:pic>
        <p:nvPicPr>
          <p:cNvPr id="4" name="Content Placeholder 3" descr="Econ Growth Grap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628800"/>
            <a:ext cx="7615881" cy="4525963"/>
          </a:xfrm>
        </p:spPr>
      </p:pic>
      <p:sp>
        <p:nvSpPr>
          <p:cNvPr id="3" name="Oval 2"/>
          <p:cNvSpPr/>
          <p:nvPr/>
        </p:nvSpPr>
        <p:spPr>
          <a:xfrm>
            <a:off x="1331640" y="4941168"/>
            <a:ext cx="6264696" cy="864096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Oval 4"/>
          <p:cNvSpPr/>
          <p:nvPr/>
        </p:nvSpPr>
        <p:spPr>
          <a:xfrm>
            <a:off x="7330540" y="1628800"/>
            <a:ext cx="1129891" cy="381642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645775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What needs review?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Charging of interest</a:t>
            </a:r>
          </a:p>
          <a:p>
            <a:r>
              <a:rPr lang="en-NZ" dirty="0"/>
              <a:t>Year of jubilee</a:t>
            </a:r>
          </a:p>
          <a:p>
            <a:r>
              <a:rPr lang="en-NZ" dirty="0"/>
              <a:t>Attitude to wealth accumulation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642288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Get with the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Pre 1800’s Ethics  - God says ………</a:t>
            </a:r>
          </a:p>
          <a:p>
            <a:pPr lvl="1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195408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Get with the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Pre 1800’s Ethics  - God says ………</a:t>
            </a:r>
          </a:p>
          <a:p>
            <a:r>
              <a:rPr lang="en-NZ" dirty="0"/>
              <a:t>Post 1800’s Ethics  - Growth is a good thing?</a:t>
            </a:r>
          </a:p>
          <a:p>
            <a:pPr lvl="1"/>
            <a:r>
              <a:rPr lang="en-NZ" dirty="0"/>
              <a:t>Property Rights</a:t>
            </a:r>
          </a:p>
          <a:p>
            <a:pPr lvl="1"/>
            <a:r>
              <a:rPr lang="en-NZ" dirty="0"/>
              <a:t>Institutions</a:t>
            </a:r>
          </a:p>
          <a:p>
            <a:pPr lvl="1"/>
            <a:r>
              <a:rPr lang="en-NZ" dirty="0"/>
              <a:t>Capital Markets</a:t>
            </a:r>
          </a:p>
          <a:p>
            <a:pPr lvl="1"/>
            <a:r>
              <a:rPr lang="en-NZ" dirty="0"/>
              <a:t>Co-operation</a:t>
            </a:r>
          </a:p>
          <a:p>
            <a:pPr lvl="1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41669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Get with the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dirty="0"/>
              <a:t>Pre 1800’s Ethics  - God says ………</a:t>
            </a:r>
          </a:p>
          <a:p>
            <a:r>
              <a:rPr lang="en-NZ" dirty="0"/>
              <a:t>Post 1800’s Ethics  - Will this effect growth?</a:t>
            </a:r>
          </a:p>
          <a:p>
            <a:pPr lvl="1"/>
            <a:r>
              <a:rPr lang="en-NZ" dirty="0"/>
              <a:t>Property Rights</a:t>
            </a:r>
          </a:p>
          <a:p>
            <a:pPr lvl="1"/>
            <a:r>
              <a:rPr lang="en-NZ" dirty="0"/>
              <a:t>Institutions</a:t>
            </a:r>
          </a:p>
          <a:p>
            <a:pPr lvl="1"/>
            <a:r>
              <a:rPr lang="en-NZ" dirty="0"/>
              <a:t>Capital Markets</a:t>
            </a:r>
          </a:p>
          <a:p>
            <a:pPr lvl="1"/>
            <a:r>
              <a:rPr lang="en-NZ" dirty="0"/>
              <a:t>Co-operation</a:t>
            </a:r>
          </a:p>
          <a:p>
            <a:r>
              <a:rPr lang="en-NZ" dirty="0"/>
              <a:t>Example - Anti slavery arguments pre and post 1800’s</a:t>
            </a:r>
          </a:p>
          <a:p>
            <a:pPr lvl="1"/>
            <a:endParaRPr lang="en-NZ" dirty="0"/>
          </a:p>
          <a:p>
            <a:pPr lvl="1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416698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Difficult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NZ" dirty="0"/>
              <a:t>Why so long?</a:t>
            </a:r>
          </a:p>
        </p:txBody>
      </p:sp>
    </p:spTree>
    <p:extLst>
      <p:ext uri="{BB962C8B-B14F-4D97-AF65-F5344CB8AC3E}">
        <p14:creationId xmlns:p14="http://schemas.microsoft.com/office/powerpoint/2010/main" val="18532003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Possible extra slides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These did not end up getting used</a:t>
            </a:r>
          </a:p>
        </p:txBody>
      </p:sp>
    </p:spTree>
    <p:extLst>
      <p:ext uri="{BB962C8B-B14F-4D97-AF65-F5344CB8AC3E}">
        <p14:creationId xmlns:p14="http://schemas.microsoft.com/office/powerpoint/2010/main" val="18342543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Image Problems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4784"/>
            <a:ext cx="7614982" cy="3788294"/>
          </a:xfrm>
        </p:spPr>
      </p:pic>
    </p:spTree>
    <p:extLst>
      <p:ext uri="{BB962C8B-B14F-4D97-AF65-F5344CB8AC3E}">
        <p14:creationId xmlns:p14="http://schemas.microsoft.com/office/powerpoint/2010/main" val="24647812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u="sng" dirty="0"/>
              <a:t>Theme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Z" sz="4800" dirty="0"/>
              <a:t>Foundations of economics</a:t>
            </a:r>
          </a:p>
        </p:txBody>
      </p:sp>
    </p:spTree>
    <p:extLst>
      <p:ext uri="{BB962C8B-B14F-4D97-AF65-F5344CB8AC3E}">
        <p14:creationId xmlns:p14="http://schemas.microsoft.com/office/powerpoint/2010/main" val="35997322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What is growth?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Improved Productivity</a:t>
            </a:r>
          </a:p>
          <a:p>
            <a:pPr lvl="1"/>
            <a:r>
              <a:rPr lang="en-NZ" dirty="0"/>
              <a:t>One person can produce more = choices</a:t>
            </a:r>
          </a:p>
          <a:p>
            <a:pPr lvl="2"/>
            <a:r>
              <a:rPr lang="en-NZ" dirty="0"/>
              <a:t>1870 – 70-80% working in agriculture (USA)</a:t>
            </a:r>
          </a:p>
          <a:p>
            <a:pPr lvl="2"/>
            <a:r>
              <a:rPr lang="en-NZ" dirty="0"/>
              <a:t>2008 - &lt;2%  - output </a:t>
            </a:r>
            <a:r>
              <a:rPr lang="en-NZ" u="sng" dirty="0"/>
              <a:t>18</a:t>
            </a:r>
            <a:r>
              <a:rPr lang="en-NZ" dirty="0"/>
              <a:t> x 1870’s </a:t>
            </a:r>
          </a:p>
          <a:p>
            <a:pPr lvl="2"/>
            <a:r>
              <a:rPr lang="en-NZ" dirty="0"/>
              <a:t>Unemployment  1870’s - 6%, 2008 (</a:t>
            </a:r>
            <a:r>
              <a:rPr lang="en-NZ" dirty="0" err="1"/>
              <a:t>ish</a:t>
            </a:r>
            <a:r>
              <a:rPr lang="en-NZ" dirty="0"/>
              <a:t>) = 6%</a:t>
            </a:r>
          </a:p>
          <a:p>
            <a:r>
              <a:rPr lang="en-NZ" dirty="0"/>
              <a:t>More efficient</a:t>
            </a:r>
          </a:p>
        </p:txBody>
      </p:sp>
    </p:spTree>
    <p:extLst>
      <p:ext uri="{BB962C8B-B14F-4D97-AF65-F5344CB8AC3E}">
        <p14:creationId xmlns:p14="http://schemas.microsoft.com/office/powerpoint/2010/main" val="372078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Which do you prefer?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32199"/>
            <a:ext cx="4176464" cy="417646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425" y="2189617"/>
            <a:ext cx="425647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103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Which do you prefer?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32199"/>
            <a:ext cx="4176464" cy="417646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628800"/>
            <a:ext cx="4176464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41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Which do you prefer?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32199"/>
            <a:ext cx="4176464" cy="417646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628800"/>
            <a:ext cx="4176464" cy="4176464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2699792" y="4797152"/>
            <a:ext cx="1440160" cy="129614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83968" y="6021288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/>
              <a:t>Rusty Chain</a:t>
            </a:r>
          </a:p>
        </p:txBody>
      </p:sp>
    </p:spTree>
    <p:extLst>
      <p:ext uri="{BB962C8B-B14F-4D97-AF65-F5344CB8AC3E}">
        <p14:creationId xmlns:p14="http://schemas.microsoft.com/office/powerpoint/2010/main" val="3053170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3357</TotalTime>
  <Words>564</Words>
  <Application>Microsoft Office PowerPoint</Application>
  <PresentationFormat>On-screen Show (4:3)</PresentationFormat>
  <Paragraphs>130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Cambria Math</vt:lpstr>
      <vt:lpstr>Office Theme</vt:lpstr>
      <vt:lpstr>Theology and Economics</vt:lpstr>
      <vt:lpstr>Image Problems</vt:lpstr>
      <vt:lpstr>What is economics?</vt:lpstr>
      <vt:lpstr>Theme 2</vt:lpstr>
      <vt:lpstr>Economic History of the World</vt:lpstr>
      <vt:lpstr>Zero Sum?</vt:lpstr>
      <vt:lpstr>Engineers Change the World</vt:lpstr>
      <vt:lpstr>PowerPoint Presentation</vt:lpstr>
      <vt:lpstr>What is growth?</vt:lpstr>
      <vt:lpstr>What is growth?</vt:lpstr>
      <vt:lpstr>PowerPoint Presentation</vt:lpstr>
      <vt:lpstr>Zero Sum?</vt:lpstr>
      <vt:lpstr>Yes but but but </vt:lpstr>
      <vt:lpstr>Yes but but but </vt:lpstr>
      <vt:lpstr>Econometrics</vt:lpstr>
      <vt:lpstr>Life Expectancy</vt:lpstr>
      <vt:lpstr>Life Expectancy</vt:lpstr>
      <vt:lpstr>Infant Mortality</vt:lpstr>
      <vt:lpstr>Infant Mortality</vt:lpstr>
      <vt:lpstr>Happiness</vt:lpstr>
      <vt:lpstr>Social Progress</vt:lpstr>
      <vt:lpstr>Yes but but but </vt:lpstr>
      <vt:lpstr>Lets All Share </vt:lpstr>
      <vt:lpstr>Lets All Share</vt:lpstr>
      <vt:lpstr>Lets All Share – in 25 years </vt:lpstr>
      <vt:lpstr>The current position</vt:lpstr>
      <vt:lpstr>Two Questions</vt:lpstr>
      <vt:lpstr>Two Questions</vt:lpstr>
      <vt:lpstr>Different Reality</vt:lpstr>
      <vt:lpstr>Different Reality</vt:lpstr>
      <vt:lpstr>How about some theology?</vt:lpstr>
      <vt:lpstr>Biblical revision?</vt:lpstr>
      <vt:lpstr>What needs review?</vt:lpstr>
      <vt:lpstr>Get with the picture</vt:lpstr>
      <vt:lpstr>Get with the picture</vt:lpstr>
      <vt:lpstr>Get with the picture</vt:lpstr>
      <vt:lpstr>Difficult Question</vt:lpstr>
      <vt:lpstr>Possible extra slides</vt:lpstr>
      <vt:lpstr>Image Problems</vt:lpstr>
      <vt:lpstr>Theme 1</vt:lpstr>
      <vt:lpstr>What is growth?</vt:lpstr>
      <vt:lpstr>Which do you prefer?</vt:lpstr>
      <vt:lpstr>Which do you prefer?</vt:lpstr>
      <vt:lpstr>Which do you prefer?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TYGR   Charity Selection</dc:title>
  <dc:creator>Windows User</dc:creator>
  <cp:lastModifiedBy>Justin Stevenson</cp:lastModifiedBy>
  <cp:revision>31</cp:revision>
  <cp:lastPrinted>2014-07-05T03:15:48Z</cp:lastPrinted>
  <dcterms:created xsi:type="dcterms:W3CDTF">2012-11-26T20:23:03Z</dcterms:created>
  <dcterms:modified xsi:type="dcterms:W3CDTF">2017-10-04T21:26:27Z</dcterms:modified>
</cp:coreProperties>
</file>